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4" r:id="rId4"/>
    <p:sldId id="261" r:id="rId5"/>
    <p:sldId id="257" r:id="rId6"/>
    <p:sldId id="262" r:id="rId7"/>
    <p:sldId id="260" r:id="rId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56374F-3CB3-348B-866D-8B4A8386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6678-CBFF-4171-8FF4-E93BB3FB7E69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638D46-A037-A4A4-F377-20EEADC6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3382E-570F-8140-B389-71B4B424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79D97-FC06-4454-9FD8-95F9FE07AB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556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D12083-D275-2F0B-EFCB-3E508483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B8B84-C607-4F96-A3CA-7F00EFF60FC1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55023F-5BD5-6785-166D-35F8BAAC7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F0E573-2531-39AA-3C7A-E278DFD3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8AE02-FA47-482B-BBA3-A48F05C91F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051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0AAB34-02ED-B6F3-7202-DB81B9FC7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CA989-9850-497B-82E2-88A942595A6F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9A448A-A091-C41B-F5F4-1F3E01772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AFAEAC-DB14-7763-ED74-69F3B96C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17025-B778-4E2B-8C84-5EB41D4B5E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108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EE4636-8DBB-7545-F2EC-95BEED630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82EE1-65AA-4267-9B26-B5B41635057A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796AFC-7772-1C14-4903-1DCDE5161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C7254E-DBCB-0FB1-6E14-020457A5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89396-23AE-4969-B135-10111281A1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837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22EE25-AEE5-5CDA-0A15-929B39574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B438A-4AAD-480D-AA94-3E607CAA3517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4CC628-2E1C-D026-BC79-0D10061D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145A63-5E2D-DB5B-B092-1207F56D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0E059-67F7-431E-BEA3-D023742722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869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4FF88931-CCF8-DD5F-14BA-0ED602D45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03CF9-A2F3-4AB6-85C0-01A4DC45E900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9958EB2-755A-710D-AEB9-E9E19257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2624723-9A9D-95DE-26E2-7FA2B828E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D5D30-1D6C-4821-BA57-66B4B67F35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380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413E1526-CBF8-9437-F8BB-C25564225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95E58-7865-4D4C-90CC-F778A5481D71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78AE6ED0-49CA-A9B1-3FD0-81CA888F5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F9D2637-2637-6BBE-3120-EC0278ABB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6AFBC-E17A-4867-9842-477B82A900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51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BC964D8C-E053-0954-64D3-65F2C9B39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79B1D-1944-4479-9677-25E5E1D4FA0C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504D732A-DCCE-2455-0737-F0CDE07BD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EC187D7B-FB93-3606-D746-D5EEE40B4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A820-0C66-4F4F-A31C-482C55EA8C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404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7BE60530-780B-4F6A-91D7-32074652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EADA-4E53-476A-992D-3B85FA5A74AE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09F2C362-3553-1A57-8409-CBFDC22E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1CD51F2C-2791-3E13-BFA8-8F1D2C96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23E69-E07D-45C1-8044-B3C5435CA9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653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5FB1EC4-9F06-57E5-2930-B300F227F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0B7A-84F5-4664-94F2-50E399647F4D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6FAA9A62-76B2-4817-D9E5-EC8E1DA6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5D4AC32D-8385-0915-FACE-D4A17136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84EA-9E9C-40D8-B50F-E11AAB9D20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786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0D0B436-D6B0-39E0-323E-8F02CA73F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2BF24-486E-4A2C-B3CA-44B6C0DCB5FB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9FB1DB7-2754-4C6C-B2FC-FBCBD17FE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5F7A61E-58B2-6C0D-A7C5-52347C011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3E3F0-B4AF-4647-8B97-53B7E9A09A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832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011F1CC4-8416-316E-2D3A-ACEEF6F156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5467EA8C-E030-E563-6B8A-4CF10772DC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7E029A-F118-5C12-6C94-1DE2C1736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0F86D4-4F1C-4438-80F2-7FAA5D3AA849}" type="datetimeFigureOut">
              <a:rPr lang="ru-RU"/>
              <a:pPr>
                <a:defRPr/>
              </a:pPr>
              <a:t>02.06.2024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06A0BE-E607-C876-331C-6825034A1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865010-1E1E-66B7-4B37-EE414904AB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F230BAE-E6E1-4892-AA02-50D06A3DD8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1B14934D-BA08-13C6-4E64-2D62F6DB5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49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400" b="1" u="sng">
                <a:latin typeface="Arial" panose="020B0604020202020204" pitchFamily="34" charset="0"/>
              </a:rPr>
              <a:t>Логические функции</a:t>
            </a:r>
            <a:r>
              <a:rPr lang="en-US" altLang="ru-RU" sz="2400" b="1" u="sng">
                <a:latin typeface="Arial" panose="020B0604020202020204" pitchFamily="34" charset="0"/>
              </a:rPr>
              <a:t>:</a:t>
            </a:r>
          </a:p>
          <a:p>
            <a:r>
              <a:rPr lang="en-US" altLang="ru-RU" sz="2400" b="1">
                <a:latin typeface="Arial" panose="020B0604020202020204" pitchFamily="34" charset="0"/>
              </a:rPr>
              <a:t>not</a:t>
            </a:r>
            <a:r>
              <a:rPr lang="ru-RU" altLang="ru-RU" sz="2400" b="1">
                <a:latin typeface="Arial" panose="020B0604020202020204" pitchFamily="34" charset="0"/>
              </a:rPr>
              <a:t> (не)		!  </a:t>
            </a:r>
            <a:r>
              <a:rPr lang="en-US" altLang="ru-RU" sz="2400" b="1">
                <a:latin typeface="Arial" panose="020B0604020202020204" pitchFamily="34" charset="0"/>
              </a:rPr>
              <a:t>      </a:t>
            </a:r>
            <a:r>
              <a:rPr lang="en-US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¬</a:t>
            </a:r>
            <a:r>
              <a:rPr lang="ru-RU" altLang="ru-RU" sz="2400" b="1">
                <a:latin typeface="Arial" panose="020B0604020202020204" pitchFamily="34" charset="0"/>
              </a:rPr>
              <a:t>		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равно 		==  </a:t>
            </a:r>
            <a:r>
              <a:rPr lang="en-US" altLang="ru-RU" sz="2400" b="1">
                <a:latin typeface="Arial" panose="020B0604020202020204" pitchFamily="34" charset="0"/>
              </a:rPr>
              <a:t>   </a:t>
            </a: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≡</a:t>
            </a:r>
            <a:r>
              <a:rPr lang="ru-RU" altLang="ru-RU" sz="2400" b="1">
                <a:latin typeface="Arial" panose="020B0604020202020204" pitchFamily="34" charset="0"/>
              </a:rPr>
              <a:t>		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неравно</a:t>
            </a:r>
            <a:r>
              <a:rPr lang="en-US" altLang="ru-RU" sz="2400" b="1">
                <a:latin typeface="Arial" panose="020B0604020202020204" pitchFamily="34" charset="0"/>
              </a:rPr>
              <a:t>	</a:t>
            </a:r>
            <a:r>
              <a:rPr lang="ru-RU" altLang="ru-RU" sz="2400" b="1">
                <a:latin typeface="Arial" panose="020B0604020202020204" pitchFamily="34" charset="0"/>
              </a:rPr>
              <a:t> 	!=</a:t>
            </a:r>
            <a:r>
              <a:rPr lang="en-US" altLang="ru-RU" sz="2400" b="1">
                <a:latin typeface="Arial" panose="020B0604020202020204" pitchFamily="34" charset="0"/>
              </a:rPr>
              <a:t>      ≠  	</a:t>
            </a:r>
            <a:endParaRPr lang="ru-RU" altLang="ru-RU" sz="2400" b="1">
              <a:latin typeface="Arial" panose="020B0604020202020204" pitchFamily="34" charset="0"/>
            </a:endParaRPr>
          </a:p>
          <a:p>
            <a:r>
              <a:rPr lang="en-US" altLang="ru-RU" sz="2400" b="1">
                <a:latin typeface="Arial" panose="020B0604020202020204" pitchFamily="34" charset="0"/>
              </a:rPr>
              <a:t>and (</a:t>
            </a:r>
            <a:r>
              <a:rPr lang="ru-RU" altLang="ru-RU" sz="2400" b="1">
                <a:latin typeface="Arial" panose="020B0604020202020204" pitchFamily="34" charset="0"/>
              </a:rPr>
              <a:t>и)		</a:t>
            </a:r>
            <a:r>
              <a:rPr lang="en-US" altLang="ru-RU" sz="2400" b="1">
                <a:latin typeface="Arial" panose="020B0604020202020204" pitchFamily="34" charset="0"/>
              </a:rPr>
              <a:t>&amp;</a:t>
            </a:r>
            <a:r>
              <a:rPr lang="ru-RU" altLang="ru-RU" sz="2400" b="1">
                <a:latin typeface="Arial" panose="020B0604020202020204" pitchFamily="34" charset="0"/>
              </a:rPr>
              <a:t>  </a:t>
            </a:r>
            <a:r>
              <a:rPr lang="en-US" altLang="ru-RU" sz="2400" b="1">
                <a:latin typeface="Arial" panose="020B0604020202020204" pitchFamily="34" charset="0"/>
              </a:rPr>
              <a:t>     </a:t>
            </a:r>
            <a:r>
              <a:rPr lang="ru-RU" altLang="ru-RU" sz="2800" b="1">
                <a:latin typeface="Arial Black" panose="020B0A04020102020204" pitchFamily="34" charset="0"/>
                <a:sym typeface="Symbol" panose="05050102010706020507" pitchFamily="18" charset="2"/>
              </a:rPr>
              <a:t></a:t>
            </a:r>
            <a:r>
              <a:rPr lang="ru-RU" altLang="ru-RU" sz="2400" b="1">
                <a:latin typeface="Arial Black" panose="020B0A04020102020204" pitchFamily="34" charset="0"/>
              </a:rPr>
              <a:t>	</a:t>
            </a:r>
            <a:r>
              <a:rPr lang="ru-RU" altLang="ru-RU" sz="2400" b="1">
                <a:latin typeface="Arial" panose="020B0604020202020204" pitchFamily="34" charset="0"/>
              </a:rPr>
              <a:t>	</a:t>
            </a:r>
          </a:p>
          <a:p>
            <a:r>
              <a:rPr lang="en-US" altLang="ru-RU" sz="2400" b="1">
                <a:latin typeface="Arial" panose="020B0604020202020204" pitchFamily="34" charset="0"/>
              </a:rPr>
              <a:t>or </a:t>
            </a:r>
            <a:r>
              <a:rPr lang="ru-RU" altLang="ru-RU" sz="2400" b="1">
                <a:latin typeface="Arial" panose="020B0604020202020204" pitchFamily="34" charset="0"/>
              </a:rPr>
              <a:t>(или)</a:t>
            </a:r>
            <a:r>
              <a:rPr lang="en-US" altLang="ru-RU" sz="2400" b="1">
                <a:latin typeface="Arial" panose="020B0604020202020204" pitchFamily="34" charset="0"/>
              </a:rPr>
              <a:t>		|</a:t>
            </a:r>
            <a:r>
              <a:rPr lang="ru-RU" altLang="ru-RU" sz="2400" b="1">
                <a:latin typeface="Arial" panose="020B0604020202020204" pitchFamily="34" charset="0"/>
              </a:rPr>
              <a:t>    </a:t>
            </a:r>
            <a:r>
              <a:rPr lang="en-US" altLang="ru-RU" sz="2400" b="1">
                <a:latin typeface="Arial" panose="020B0604020202020204" pitchFamily="34" charset="0"/>
              </a:rPr>
              <a:t>     </a:t>
            </a:r>
            <a:r>
              <a:rPr lang="ru-RU" altLang="ru-RU" sz="2800" b="1">
                <a:latin typeface="Arial Black" panose="020B0A04020102020204" pitchFamily="34" charset="0"/>
                <a:sym typeface="Symbol" panose="05050102010706020507" pitchFamily="18" charset="2"/>
              </a:rPr>
              <a:t></a:t>
            </a:r>
            <a:r>
              <a:rPr lang="ru-RU" altLang="ru-RU" sz="2400" b="1">
                <a:latin typeface="Arial" panose="020B0604020202020204" pitchFamily="34" charset="0"/>
              </a:rPr>
              <a:t>		</a:t>
            </a:r>
          </a:p>
          <a:p>
            <a:r>
              <a:rPr lang="en-US" altLang="ru-RU" sz="2400" b="1">
                <a:latin typeface="Arial" panose="020B0604020202020204" pitchFamily="34" charset="0"/>
              </a:rPr>
              <a:t>xor</a:t>
            </a:r>
            <a:r>
              <a:rPr lang="ru-RU" altLang="ru-RU" sz="2400" b="1">
                <a:latin typeface="Arial" panose="020B0604020202020204" pitchFamily="34" charset="0"/>
              </a:rPr>
              <a:t> 	</a:t>
            </a:r>
            <a:r>
              <a:rPr lang="en-US" altLang="ru-RU" sz="2400" b="1">
                <a:latin typeface="Arial" panose="020B0604020202020204" pitchFamily="34" charset="0"/>
              </a:rPr>
              <a:t>		ʌ </a:t>
            </a:r>
            <a:r>
              <a:rPr lang="ru-RU" altLang="ru-RU" sz="2400" b="1">
                <a:latin typeface="Arial" panose="020B0604020202020204" pitchFamily="34" charset="0"/>
              </a:rPr>
              <a:t>	- </a:t>
            </a:r>
            <a:r>
              <a:rPr lang="en-US" altLang="ru-RU" sz="2400" b="1">
                <a:latin typeface="Arial" panose="020B0604020202020204" pitchFamily="34" charset="0"/>
              </a:rPr>
              <a:t>( </a:t>
            </a:r>
            <a:r>
              <a:rPr lang="ru-RU" altLang="ru-RU" sz="2400" b="1">
                <a:latin typeface="Arial" panose="020B0604020202020204" pitchFamily="34" charset="0"/>
              </a:rPr>
              <a:t>исключающее или)</a:t>
            </a:r>
          </a:p>
          <a:p>
            <a:endParaRPr lang="en-US" altLang="ru-RU" sz="2400" b="1">
              <a:latin typeface="Arial" panose="020B0604020202020204" pitchFamily="34" charset="0"/>
            </a:endParaRPr>
          </a:p>
          <a:p>
            <a:r>
              <a:rPr lang="ru-RU" altLang="ru-RU" sz="2400" b="1" u="sng">
                <a:latin typeface="Arial" panose="020B0604020202020204" pitchFamily="34" charset="0"/>
              </a:rPr>
              <a:t>Приоритет</a:t>
            </a:r>
            <a:r>
              <a:rPr lang="ru-RU" altLang="ru-RU" sz="2400" b="1">
                <a:latin typeface="Arial" panose="020B0604020202020204" pitchFamily="34" charset="0"/>
              </a:rPr>
              <a:t> (порядок выполнения) </a:t>
            </a:r>
            <a:r>
              <a:rPr lang="ru-RU" altLang="ru-RU" sz="2400" b="1" u="sng">
                <a:latin typeface="Arial" panose="020B0604020202020204" pitchFamily="34" charset="0"/>
              </a:rPr>
              <a:t>логических операций</a:t>
            </a:r>
            <a:r>
              <a:rPr lang="ru-RU" altLang="ru-RU" sz="2400" b="1">
                <a:latin typeface="Arial" panose="020B0604020202020204" pitchFamily="34" charset="0"/>
              </a:rPr>
              <a:t>. Вычисляются :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1. значения выражений внутри скобок;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2. отрицания над отдельными переменными (НЕ);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3. конъюнкции (И, И-НЕ);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4. дизъюнкции, исключающее или (ИЛИ, ИЛИ-НЕ, </a:t>
            </a:r>
            <a:r>
              <a:rPr lang="en-US" altLang="ru-RU" sz="2400" b="1">
                <a:latin typeface="Arial" panose="020B0604020202020204" pitchFamily="34" charset="0"/>
              </a:rPr>
              <a:t>XOR, XOR-</a:t>
            </a:r>
            <a:r>
              <a:rPr lang="ru-RU" altLang="ru-RU" sz="2400" b="1">
                <a:latin typeface="Arial" panose="020B0604020202020204" pitchFamily="34" charset="0"/>
              </a:rPr>
              <a:t>НЕ);</a:t>
            </a:r>
          </a:p>
          <a:p>
            <a:endParaRPr lang="en-US" altLang="ru-RU" sz="2400" b="1">
              <a:latin typeface="Arial" panose="020B0604020202020204" pitchFamily="34" charset="0"/>
            </a:endParaRPr>
          </a:p>
          <a:p>
            <a:r>
              <a:rPr lang="ru-RU" altLang="ru-RU" sz="2400" b="1">
                <a:latin typeface="Arial" panose="020B0604020202020204" pitchFamily="34" charset="0"/>
              </a:rPr>
              <a:t>Заметим, что иногда знак отрицания ставится над целым выражением, не заключённым в скобки; в этом случае отрицание выполняется в последнюю очередь. </a:t>
            </a:r>
            <a:endParaRPr lang="en-US" altLang="ru-RU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ED6A18B9-C7D1-9EBA-8269-16A45FAF5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400" b="1">
                <a:latin typeface="Arial" panose="020B0604020202020204" pitchFamily="34" charset="0"/>
              </a:rPr>
              <a:t>Задание №4: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1)Для данной логической функции составить и заполнить таблицу истинности;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2)Собрать схему с логическими функциями: вход – три выключателя, схема, выход - индикатор (8 сегментный)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3)Проверить работу схемы по полученной таблице истинности: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(все пункты данного задания собираются на одном листе программы MMLogic в пределах разрешенной области).</a:t>
            </a:r>
          </a:p>
          <a:p>
            <a:endParaRPr lang="ru-RU" altLang="ru-RU" sz="2400" b="1">
              <a:latin typeface="Arial" panose="020B0604020202020204" pitchFamily="34" charset="0"/>
            </a:endParaRPr>
          </a:p>
          <a:p>
            <a:pPr algn="ctr"/>
            <a:r>
              <a:rPr lang="ru-RU" altLang="ru-RU" sz="2400" b="1">
                <a:latin typeface="Arial" panose="020B0604020202020204" pitchFamily="34" charset="0"/>
              </a:rPr>
              <a:t>а) F = ((A &amp; !C) | (!B | C)) &amp; !(A &amp; B)</a:t>
            </a:r>
            <a:endParaRPr lang="en-US" altLang="ru-RU" sz="2400" b="1">
              <a:latin typeface="Arial" panose="020B0604020202020204" pitchFamily="34" charset="0"/>
            </a:endParaRPr>
          </a:p>
          <a:p>
            <a:pPr algn="ctr"/>
            <a:endParaRPr lang="en-US" altLang="ru-RU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9A7AA395-E811-3108-3BFF-C57B2339A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400" b="1">
                <a:latin typeface="Arial" panose="020B0604020202020204" pitchFamily="34" charset="0"/>
              </a:rPr>
              <a:t>Задание №4: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1)Для данной логической функции составить и заполнить таблицу истинности;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2)Собрать схему с логическими функциями: вход – три выключателя, схема, выход - индикатор (8 сегментный)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3)Проверить работу схемы по полученной таблице истинности:</a:t>
            </a:r>
          </a:p>
          <a:p>
            <a:pPr algn="ctr"/>
            <a:r>
              <a:rPr lang="ru-RU" altLang="ru-RU" sz="2400" b="1">
                <a:latin typeface="Arial" panose="020B0604020202020204" pitchFamily="34" charset="0"/>
              </a:rPr>
              <a:t>а) F = ((A &amp; !C) | (!B | C)) &amp; !(A &amp; B)</a:t>
            </a:r>
            <a:endParaRPr lang="en-US" altLang="ru-RU" sz="2400" b="1">
              <a:latin typeface="Arial" panose="020B0604020202020204" pitchFamily="34" charset="0"/>
            </a:endParaRPr>
          </a:p>
          <a:p>
            <a:r>
              <a:rPr lang="ru-RU" altLang="ru-RU" sz="2400" b="1">
                <a:latin typeface="Arial" panose="020B0604020202020204" pitchFamily="34" charset="0"/>
              </a:rPr>
              <a:t>Переведем в </a:t>
            </a:r>
            <a:r>
              <a:rPr lang="en-US" altLang="ru-RU" sz="2400" b="1">
                <a:latin typeface="Arial" panose="020B0604020202020204" pitchFamily="34" charset="0"/>
              </a:rPr>
              <a:t>Python </a:t>
            </a:r>
            <a:r>
              <a:rPr lang="ru-RU" altLang="ru-RU" sz="2400" b="1">
                <a:latin typeface="Arial" panose="020B0604020202020204" pitchFamily="34" charset="0"/>
              </a:rPr>
              <a:t>для построения таблицы истинности:</a:t>
            </a:r>
          </a:p>
          <a:p>
            <a:pPr algn="ctr"/>
            <a:r>
              <a:rPr lang="en-US" altLang="ru-RU" sz="2400" b="1">
                <a:latin typeface="Arial" panose="020B0604020202020204" pitchFamily="34" charset="0"/>
              </a:rPr>
              <a:t>f</a:t>
            </a:r>
            <a:r>
              <a:rPr lang="ru-RU" altLang="ru-RU" sz="2400" b="1">
                <a:latin typeface="Arial" panose="020B0604020202020204" pitchFamily="34" charset="0"/>
              </a:rPr>
              <a:t> = ((</a:t>
            </a:r>
            <a:r>
              <a:rPr lang="en-US" altLang="ru-RU" sz="2400" b="1">
                <a:latin typeface="Arial" panose="020B0604020202020204" pitchFamily="34" charset="0"/>
              </a:rPr>
              <a:t>a</a:t>
            </a:r>
            <a:r>
              <a:rPr lang="ru-RU" altLang="ru-RU" sz="2400" b="1">
                <a:latin typeface="Arial" panose="020B0604020202020204" pitchFamily="34" charset="0"/>
              </a:rPr>
              <a:t> </a:t>
            </a:r>
            <a:r>
              <a:rPr lang="en-US" altLang="ru-RU" sz="2400" b="1">
                <a:latin typeface="Arial" panose="020B0604020202020204" pitchFamily="34" charset="0"/>
              </a:rPr>
              <a:t>and</a:t>
            </a:r>
            <a:r>
              <a:rPr lang="ru-RU" altLang="ru-RU" sz="2400" b="1">
                <a:latin typeface="Arial" panose="020B0604020202020204" pitchFamily="34" charset="0"/>
              </a:rPr>
              <a:t> </a:t>
            </a:r>
            <a:r>
              <a:rPr lang="en-US" altLang="ru-RU" sz="2400" b="1">
                <a:latin typeface="Arial" panose="020B0604020202020204" pitchFamily="34" charset="0"/>
              </a:rPr>
              <a:t>not c</a:t>
            </a:r>
            <a:r>
              <a:rPr lang="ru-RU" altLang="ru-RU" sz="2400" b="1">
                <a:latin typeface="Arial" panose="020B0604020202020204" pitchFamily="34" charset="0"/>
              </a:rPr>
              <a:t>) </a:t>
            </a:r>
            <a:r>
              <a:rPr lang="en-US" altLang="ru-RU" sz="2400" b="1">
                <a:latin typeface="Arial" panose="020B0604020202020204" pitchFamily="34" charset="0"/>
              </a:rPr>
              <a:t>or</a:t>
            </a:r>
            <a:r>
              <a:rPr lang="ru-RU" altLang="ru-RU" sz="2400" b="1">
                <a:latin typeface="Arial" panose="020B0604020202020204" pitchFamily="34" charset="0"/>
              </a:rPr>
              <a:t> (</a:t>
            </a:r>
            <a:r>
              <a:rPr lang="en-US" altLang="ru-RU" sz="2400" b="1">
                <a:latin typeface="Arial" panose="020B0604020202020204" pitchFamily="34" charset="0"/>
              </a:rPr>
              <a:t>not b</a:t>
            </a:r>
            <a:r>
              <a:rPr lang="ru-RU" altLang="ru-RU" sz="2400" b="1">
                <a:latin typeface="Arial" panose="020B0604020202020204" pitchFamily="34" charset="0"/>
              </a:rPr>
              <a:t> </a:t>
            </a:r>
            <a:r>
              <a:rPr lang="en-US" altLang="ru-RU" sz="2400" b="1">
                <a:latin typeface="Arial" panose="020B0604020202020204" pitchFamily="34" charset="0"/>
              </a:rPr>
              <a:t>or</a:t>
            </a:r>
            <a:r>
              <a:rPr lang="ru-RU" altLang="ru-RU" sz="2400" b="1">
                <a:latin typeface="Arial" panose="020B0604020202020204" pitchFamily="34" charset="0"/>
              </a:rPr>
              <a:t> </a:t>
            </a:r>
            <a:r>
              <a:rPr lang="en-US" altLang="ru-RU" sz="2400" b="1">
                <a:latin typeface="Arial" panose="020B0604020202020204" pitchFamily="34" charset="0"/>
              </a:rPr>
              <a:t>c</a:t>
            </a:r>
            <a:r>
              <a:rPr lang="ru-RU" altLang="ru-RU" sz="2400" b="1">
                <a:latin typeface="Arial" panose="020B0604020202020204" pitchFamily="34" charset="0"/>
              </a:rPr>
              <a:t>)) </a:t>
            </a:r>
            <a:r>
              <a:rPr lang="en-US" altLang="ru-RU" sz="2400" b="1">
                <a:latin typeface="Arial" panose="020B0604020202020204" pitchFamily="34" charset="0"/>
              </a:rPr>
              <a:t>and</a:t>
            </a:r>
            <a:r>
              <a:rPr lang="ru-RU" altLang="ru-RU" sz="2400" b="1">
                <a:latin typeface="Arial" panose="020B0604020202020204" pitchFamily="34" charset="0"/>
              </a:rPr>
              <a:t> </a:t>
            </a:r>
            <a:r>
              <a:rPr lang="en-US" altLang="ru-RU" sz="2400" b="1">
                <a:latin typeface="Arial" panose="020B0604020202020204" pitchFamily="34" charset="0"/>
              </a:rPr>
              <a:t>not </a:t>
            </a:r>
            <a:r>
              <a:rPr lang="ru-RU" altLang="ru-RU" sz="2400" b="1">
                <a:latin typeface="Arial" panose="020B0604020202020204" pitchFamily="34" charset="0"/>
              </a:rPr>
              <a:t>(</a:t>
            </a:r>
            <a:r>
              <a:rPr lang="en-US" altLang="ru-RU" sz="2400" b="1">
                <a:latin typeface="Arial" panose="020B0604020202020204" pitchFamily="34" charset="0"/>
              </a:rPr>
              <a:t>a</a:t>
            </a:r>
            <a:r>
              <a:rPr lang="ru-RU" altLang="ru-RU" sz="2400" b="1">
                <a:latin typeface="Arial" panose="020B0604020202020204" pitchFamily="34" charset="0"/>
              </a:rPr>
              <a:t> </a:t>
            </a:r>
            <a:r>
              <a:rPr lang="en-US" altLang="ru-RU" sz="2400" b="1">
                <a:latin typeface="Arial" panose="020B0604020202020204" pitchFamily="34" charset="0"/>
              </a:rPr>
              <a:t>and</a:t>
            </a:r>
            <a:r>
              <a:rPr lang="ru-RU" altLang="ru-RU" sz="2400" b="1">
                <a:latin typeface="Arial" panose="020B0604020202020204" pitchFamily="34" charset="0"/>
              </a:rPr>
              <a:t> </a:t>
            </a:r>
            <a:r>
              <a:rPr lang="en-US" altLang="ru-RU" sz="2400" b="1">
                <a:latin typeface="Arial" panose="020B0604020202020204" pitchFamily="34" charset="0"/>
              </a:rPr>
              <a:t>b</a:t>
            </a:r>
            <a:r>
              <a:rPr lang="ru-RU" altLang="ru-RU" sz="2400" b="1">
                <a:latin typeface="Arial" panose="020B0604020202020204" pitchFamily="34" charset="0"/>
              </a:rPr>
              <a:t>)</a:t>
            </a:r>
            <a:endParaRPr lang="en-US" altLang="ru-RU" sz="2400" b="1">
              <a:latin typeface="Arial" panose="020B0604020202020204" pitchFamily="34" charset="0"/>
            </a:endParaRPr>
          </a:p>
        </p:txBody>
      </p:sp>
      <p:sp>
        <p:nvSpPr>
          <p:cNvPr id="4099" name="TextBox 2">
            <a:extLst>
              <a:ext uri="{FF2B5EF4-FFF2-40B4-BE49-F238E27FC236}">
                <a16:creationId xmlns:a16="http://schemas.microsoft.com/office/drawing/2014/main" id="{25747BAE-F4C9-1363-6A4A-37200D46C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925" y="4011613"/>
            <a:ext cx="84407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print ('a b c f')</a:t>
            </a:r>
          </a:p>
          <a:p>
            <a:r>
              <a:rPr lang="en-US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for a in range(2):</a:t>
            </a:r>
          </a:p>
          <a:p>
            <a:r>
              <a:rPr lang="en-US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    for b in range(2):</a:t>
            </a:r>
          </a:p>
          <a:p>
            <a:r>
              <a:rPr lang="en-US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        for c in range(2):</a:t>
            </a:r>
          </a:p>
          <a:p>
            <a:r>
              <a:rPr lang="en-US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            f = ((a and not c) or (not b or c)) and not (a and b)</a:t>
            </a:r>
          </a:p>
          <a:p>
            <a:r>
              <a:rPr lang="en-US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            print(a, b, c, int(f))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F0C202C8-FD90-A82D-A11D-2C52CFED6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477838"/>
            <a:ext cx="7739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3200" b="1">
                <a:latin typeface="Arial Black" panose="020B0A04020102020204" pitchFamily="34" charset="0"/>
              </a:rPr>
              <a:t>F = ((A &amp; !C) | (!B | C)) &amp; !(A &amp; B)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1D7048B-B2E5-C773-0984-36D86FBD0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2363" y="450850"/>
            <a:ext cx="530225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BAE81472-7E54-A345-EE2B-89340B78F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1413" y="1344613"/>
            <a:ext cx="396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1</a:t>
            </a:r>
          </a:p>
        </p:txBody>
      </p:sp>
      <p:pic>
        <p:nvPicPr>
          <p:cNvPr id="5125" name="Picture 5">
            <a:extLst>
              <a:ext uri="{FF2B5EF4-FFF2-40B4-BE49-F238E27FC236}">
                <a16:creationId xmlns:a16="http://schemas.microsoft.com/office/drawing/2014/main" id="{9C785EF0-303C-E495-04DD-6034FC805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2133600"/>
            <a:ext cx="1657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6">
            <a:extLst>
              <a:ext uri="{FF2B5EF4-FFF2-40B4-BE49-F238E27FC236}">
                <a16:creationId xmlns:a16="http://schemas.microsoft.com/office/drawing/2014/main" id="{9246F468-BBBB-3991-7FA0-5DCB35C1F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0625" y="2436813"/>
            <a:ext cx="396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BC3427C0-4C41-817D-CCDB-A957B1D4C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477838"/>
            <a:ext cx="7739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3200" b="1">
                <a:latin typeface="Arial Black" panose="020B0A04020102020204" pitchFamily="34" charset="0"/>
              </a:rPr>
              <a:t>F = ((A &amp; !C) | (!B | C)) &amp; !(A &amp; B)</a:t>
            </a:r>
          </a:p>
        </p:txBody>
      </p:sp>
      <p:sp>
        <p:nvSpPr>
          <p:cNvPr id="6147" name="Rectangle 5">
            <a:extLst>
              <a:ext uri="{FF2B5EF4-FFF2-40B4-BE49-F238E27FC236}">
                <a16:creationId xmlns:a16="http://schemas.microsoft.com/office/drawing/2014/main" id="{FE8337C3-01E6-CDD2-25A5-7E080FA88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2363" y="450850"/>
            <a:ext cx="530225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6148" name="Text Box 6">
            <a:extLst>
              <a:ext uri="{FF2B5EF4-FFF2-40B4-BE49-F238E27FC236}">
                <a16:creationId xmlns:a16="http://schemas.microsoft.com/office/drawing/2014/main" id="{09EE29AE-51D1-0247-D215-E2F0516BC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1413" y="1344613"/>
            <a:ext cx="396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1</a:t>
            </a:r>
          </a:p>
        </p:txBody>
      </p:sp>
      <p:pic>
        <p:nvPicPr>
          <p:cNvPr id="6149" name="Picture 7">
            <a:extLst>
              <a:ext uri="{FF2B5EF4-FFF2-40B4-BE49-F238E27FC236}">
                <a16:creationId xmlns:a16="http://schemas.microsoft.com/office/drawing/2014/main" id="{1EE78158-BFF9-B585-F84F-6356F309C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2611438"/>
            <a:ext cx="1657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9">
            <a:extLst>
              <a:ext uri="{FF2B5EF4-FFF2-40B4-BE49-F238E27FC236}">
                <a16:creationId xmlns:a16="http://schemas.microsoft.com/office/drawing/2014/main" id="{EEAF1D57-B281-8C7F-6306-300548967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313" y="2914650"/>
            <a:ext cx="396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6151" name="Rectangle 10">
            <a:extLst>
              <a:ext uri="{FF2B5EF4-FFF2-40B4-BE49-F238E27FC236}">
                <a16:creationId xmlns:a16="http://schemas.microsoft.com/office/drawing/2014/main" id="{76ACEF77-BB7F-46B7-11E8-600C9F982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4738" y="455613"/>
            <a:ext cx="530225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6152" name="Rectangle 11">
            <a:extLst>
              <a:ext uri="{FF2B5EF4-FFF2-40B4-BE49-F238E27FC236}">
                <a16:creationId xmlns:a16="http://schemas.microsoft.com/office/drawing/2014/main" id="{9190D6EE-3EDD-6C46-0F91-1E1245704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433388"/>
            <a:ext cx="344488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6153" name="Text Box 12">
            <a:extLst>
              <a:ext uri="{FF2B5EF4-FFF2-40B4-BE49-F238E27FC236}">
                <a16:creationId xmlns:a16="http://schemas.microsoft.com/office/drawing/2014/main" id="{201872C2-B226-D20D-3CCA-7FFD10F26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1322388"/>
            <a:ext cx="503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6154" name="Text Box 13">
            <a:extLst>
              <a:ext uri="{FF2B5EF4-FFF2-40B4-BE49-F238E27FC236}">
                <a16:creationId xmlns:a16="http://schemas.microsoft.com/office/drawing/2014/main" id="{E925DB22-1616-BA93-2B9A-B9D4E7360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5538" y="1312863"/>
            <a:ext cx="5159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6155" name="Freeform 14">
            <a:extLst>
              <a:ext uri="{FF2B5EF4-FFF2-40B4-BE49-F238E27FC236}">
                <a16:creationId xmlns:a16="http://schemas.microsoft.com/office/drawing/2014/main" id="{741532D2-A9A1-DF88-FC19-19509DE2A73E}"/>
              </a:ext>
            </a:extLst>
          </p:cNvPr>
          <p:cNvSpPr>
            <a:spLocks/>
          </p:cNvSpPr>
          <p:nvPr/>
        </p:nvSpPr>
        <p:spPr bwMode="auto">
          <a:xfrm>
            <a:off x="8123238" y="225425"/>
            <a:ext cx="847725" cy="238125"/>
          </a:xfrm>
          <a:custGeom>
            <a:avLst/>
            <a:gdLst>
              <a:gd name="T0" fmla="*/ 835025 w 534"/>
              <a:gd name="T1" fmla="*/ 225425 h 150"/>
              <a:gd name="T2" fmla="*/ 847725 w 534"/>
              <a:gd name="T3" fmla="*/ 0 h 150"/>
              <a:gd name="T4" fmla="*/ 0 w 534"/>
              <a:gd name="T5" fmla="*/ 0 h 150"/>
              <a:gd name="T6" fmla="*/ 0 w 534"/>
              <a:gd name="T7" fmla="*/ 238125 h 1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4" h="150">
                <a:moveTo>
                  <a:pt x="526" y="142"/>
                </a:moveTo>
                <a:lnTo>
                  <a:pt x="534" y="0"/>
                </a:lnTo>
                <a:lnTo>
                  <a:pt x="0" y="0"/>
                </a:lnTo>
                <a:lnTo>
                  <a:pt x="0" y="15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6156" name="Picture 16">
            <a:extLst>
              <a:ext uri="{FF2B5EF4-FFF2-40B4-BE49-F238E27FC236}">
                <a16:creationId xmlns:a16="http://schemas.microsoft.com/office/drawing/2014/main" id="{70E28C3F-4261-5C0E-8602-49E061AC6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1957388"/>
            <a:ext cx="1795463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7">
            <a:extLst>
              <a:ext uri="{FF2B5EF4-FFF2-40B4-BE49-F238E27FC236}">
                <a16:creationId xmlns:a16="http://schemas.microsoft.com/office/drawing/2014/main" id="{3E288E96-6F0E-9AC0-0D49-5F4435167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3452813"/>
            <a:ext cx="17526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8" name="Text Box 18">
            <a:extLst>
              <a:ext uri="{FF2B5EF4-FFF2-40B4-BE49-F238E27FC236}">
                <a16:creationId xmlns:a16="http://schemas.microsoft.com/office/drawing/2014/main" id="{E977AC5C-8269-A871-1184-013EC0D59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2100" y="2235200"/>
            <a:ext cx="515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6159" name="Text Box 19">
            <a:extLst>
              <a:ext uri="{FF2B5EF4-FFF2-40B4-BE49-F238E27FC236}">
                <a16:creationId xmlns:a16="http://schemas.microsoft.com/office/drawing/2014/main" id="{71BEF503-986E-B6BF-3850-E7C920887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538" y="3741738"/>
            <a:ext cx="5159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73A5F7D7-3777-2C33-0776-BEE786702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477838"/>
            <a:ext cx="7739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3200" b="1">
                <a:latin typeface="Arial Black" panose="020B0A04020102020204" pitchFamily="34" charset="0"/>
              </a:rPr>
              <a:t>F = ((A &amp; !C) | (!B | C)) &amp; !(A &amp; B)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E6BA995-044C-58E2-043A-DDEF78689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2363" y="450850"/>
            <a:ext cx="530225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37BBD7E5-5E1E-A269-F10E-26821795F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1413" y="1344613"/>
            <a:ext cx="396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1</a:t>
            </a: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7CEDE269-145F-D170-D39C-F6E070664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2751138"/>
            <a:ext cx="1657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6">
            <a:extLst>
              <a:ext uri="{FF2B5EF4-FFF2-40B4-BE49-F238E27FC236}">
                <a16:creationId xmlns:a16="http://schemas.microsoft.com/office/drawing/2014/main" id="{AF5D659F-481E-69F2-DCD6-A1D800A25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413" y="3054350"/>
            <a:ext cx="396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BFE22C96-8E6C-D39E-4FDA-699FF585D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4738" y="455613"/>
            <a:ext cx="530225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87308604-0D2E-BA1E-0EC2-5BB2792A9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433388"/>
            <a:ext cx="344488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12F7BAED-8CA5-0FCD-0366-0D67F1224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1322388"/>
            <a:ext cx="503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C1DF19CD-931D-C4EF-7E44-32158ECC6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5538" y="1312863"/>
            <a:ext cx="5159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7179" name="Freeform 11">
            <a:extLst>
              <a:ext uri="{FF2B5EF4-FFF2-40B4-BE49-F238E27FC236}">
                <a16:creationId xmlns:a16="http://schemas.microsoft.com/office/drawing/2014/main" id="{40D98758-8B4A-C7E7-325D-241934C6768D}"/>
              </a:ext>
            </a:extLst>
          </p:cNvPr>
          <p:cNvSpPr>
            <a:spLocks/>
          </p:cNvSpPr>
          <p:nvPr/>
        </p:nvSpPr>
        <p:spPr bwMode="auto">
          <a:xfrm>
            <a:off x="8123238" y="225425"/>
            <a:ext cx="847725" cy="238125"/>
          </a:xfrm>
          <a:custGeom>
            <a:avLst/>
            <a:gdLst>
              <a:gd name="T0" fmla="*/ 835025 w 534"/>
              <a:gd name="T1" fmla="*/ 225425 h 150"/>
              <a:gd name="T2" fmla="*/ 847725 w 534"/>
              <a:gd name="T3" fmla="*/ 0 h 150"/>
              <a:gd name="T4" fmla="*/ 0 w 534"/>
              <a:gd name="T5" fmla="*/ 0 h 150"/>
              <a:gd name="T6" fmla="*/ 0 w 534"/>
              <a:gd name="T7" fmla="*/ 238125 h 1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4" h="150">
                <a:moveTo>
                  <a:pt x="526" y="142"/>
                </a:moveTo>
                <a:lnTo>
                  <a:pt x="534" y="0"/>
                </a:lnTo>
                <a:lnTo>
                  <a:pt x="0" y="0"/>
                </a:lnTo>
                <a:lnTo>
                  <a:pt x="0" y="15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180" name="Picture 12">
            <a:extLst>
              <a:ext uri="{FF2B5EF4-FFF2-40B4-BE49-F238E27FC236}">
                <a16:creationId xmlns:a16="http://schemas.microsoft.com/office/drawing/2014/main" id="{D6498B40-1234-3B6C-FB48-8582EF8E5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2033588"/>
            <a:ext cx="1795463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3">
            <a:extLst>
              <a:ext uri="{FF2B5EF4-FFF2-40B4-BE49-F238E27FC236}">
                <a16:creationId xmlns:a16="http://schemas.microsoft.com/office/drawing/2014/main" id="{323C0BFB-3EE3-FC89-A0AF-E8394EC68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900" y="3668713"/>
            <a:ext cx="17526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2" name="Text Box 14">
            <a:extLst>
              <a:ext uri="{FF2B5EF4-FFF2-40B4-BE49-F238E27FC236}">
                <a16:creationId xmlns:a16="http://schemas.microsoft.com/office/drawing/2014/main" id="{7B3673B0-6100-5267-8DF5-D182DA041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0" y="2311400"/>
            <a:ext cx="515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282D312B-DBF5-B73E-ECD9-B026612BD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338" y="3957638"/>
            <a:ext cx="5159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7184" name="Rectangle 16">
            <a:extLst>
              <a:ext uri="{FF2B5EF4-FFF2-40B4-BE49-F238E27FC236}">
                <a16:creationId xmlns:a16="http://schemas.microsoft.com/office/drawing/2014/main" id="{EC2DF854-A1BC-7FAF-49EB-EE30598A6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75" y="433388"/>
            <a:ext cx="344488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7185" name="Text Box 17">
            <a:extLst>
              <a:ext uri="{FF2B5EF4-FFF2-40B4-BE49-F238E27FC236}">
                <a16:creationId xmlns:a16="http://schemas.microsoft.com/office/drawing/2014/main" id="{7B143DEB-9DEE-C778-423B-820D79534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1322388"/>
            <a:ext cx="503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7186" name="Rectangle 18">
            <a:extLst>
              <a:ext uri="{FF2B5EF4-FFF2-40B4-BE49-F238E27FC236}">
                <a16:creationId xmlns:a16="http://schemas.microsoft.com/office/drawing/2014/main" id="{F2CF1888-D767-572C-51BA-617CECF60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450850"/>
            <a:ext cx="344488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7187" name="Text Box 19">
            <a:extLst>
              <a:ext uri="{FF2B5EF4-FFF2-40B4-BE49-F238E27FC236}">
                <a16:creationId xmlns:a16="http://schemas.microsoft.com/office/drawing/2014/main" id="{5C1A97C0-E6BD-21F5-E36B-DE26A71D0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6825" y="1339850"/>
            <a:ext cx="503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7188" name="Rectangle 20">
            <a:extLst>
              <a:ext uri="{FF2B5EF4-FFF2-40B4-BE49-F238E27FC236}">
                <a16:creationId xmlns:a16="http://schemas.microsoft.com/office/drawing/2014/main" id="{C45FB4D0-CE9E-4EC8-EC2F-74950D406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4025" y="438150"/>
            <a:ext cx="344488" cy="148272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>
              <a:solidFill>
                <a:srgbClr val="CC0000"/>
              </a:solidFill>
            </a:endParaRPr>
          </a:p>
        </p:txBody>
      </p:sp>
      <p:sp>
        <p:nvSpPr>
          <p:cNvPr id="7189" name="Text Box 21">
            <a:extLst>
              <a:ext uri="{FF2B5EF4-FFF2-40B4-BE49-F238E27FC236}">
                <a16:creationId xmlns:a16="http://schemas.microsoft.com/office/drawing/2014/main" id="{405586F5-FCC8-E330-1939-A2AA684F1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5" y="1327150"/>
            <a:ext cx="503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3</a:t>
            </a:r>
          </a:p>
        </p:txBody>
      </p:sp>
      <p:pic>
        <p:nvPicPr>
          <p:cNvPr id="7190" name="Picture 22">
            <a:extLst>
              <a:ext uri="{FF2B5EF4-FFF2-40B4-BE49-F238E27FC236}">
                <a16:creationId xmlns:a16="http://schemas.microsoft.com/office/drawing/2014/main" id="{F1E8CBF4-5F56-1F6B-2ADC-A93A1DC7F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688" y="4302125"/>
            <a:ext cx="17526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1" name="Picture 23">
            <a:extLst>
              <a:ext uri="{FF2B5EF4-FFF2-40B4-BE49-F238E27FC236}">
                <a16:creationId xmlns:a16="http://schemas.microsoft.com/office/drawing/2014/main" id="{623B736E-482E-83FA-86FC-093E8A001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25" y="3125788"/>
            <a:ext cx="1657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2" name="Text Box 24">
            <a:extLst>
              <a:ext uri="{FF2B5EF4-FFF2-40B4-BE49-F238E27FC236}">
                <a16:creationId xmlns:a16="http://schemas.microsoft.com/office/drawing/2014/main" id="{DFC43079-B4DA-C442-1970-927FAAE69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3384550"/>
            <a:ext cx="503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7193" name="Text Box 25">
            <a:extLst>
              <a:ext uri="{FF2B5EF4-FFF2-40B4-BE49-F238E27FC236}">
                <a16:creationId xmlns:a16="http://schemas.microsoft.com/office/drawing/2014/main" id="{94F4A53B-0C91-3F11-65BC-5A9C900E3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8638" y="4627563"/>
            <a:ext cx="5032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000099"/>
                </a:solidFill>
                <a:latin typeface="Arial Black" panose="020B0A04020102020204" pitchFamily="34" charset="0"/>
              </a:rPr>
              <a:t>3</a:t>
            </a:r>
          </a:p>
        </p:txBody>
      </p:sp>
      <p:pic>
        <p:nvPicPr>
          <p:cNvPr id="7194" name="Picture 26">
            <a:extLst>
              <a:ext uri="{FF2B5EF4-FFF2-40B4-BE49-F238E27FC236}">
                <a16:creationId xmlns:a16="http://schemas.microsoft.com/office/drawing/2014/main" id="{04E05473-86AD-E837-510D-0FDE4EA46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425" y="3333750"/>
            <a:ext cx="1698625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5" name="Picture 27">
            <a:extLst>
              <a:ext uri="{FF2B5EF4-FFF2-40B4-BE49-F238E27FC236}">
                <a16:creationId xmlns:a16="http://schemas.microsoft.com/office/drawing/2014/main" id="{79329E04-3308-394C-578F-D1A91F279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7"/>
          <a:stretch>
            <a:fillRect/>
          </a:stretch>
        </p:blipFill>
        <p:spPr bwMode="auto">
          <a:xfrm>
            <a:off x="2197100" y="4224338"/>
            <a:ext cx="16986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C87A8858-C64D-4DEE-32DC-028CD1EED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252413"/>
            <a:ext cx="8018463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>
            <a:extLst>
              <a:ext uri="{FF2B5EF4-FFF2-40B4-BE49-F238E27FC236}">
                <a16:creationId xmlns:a16="http://schemas.microsoft.com/office/drawing/2014/main" id="{F652257A-4AB8-48A2-BA83-FCB40E6FC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663" y="285750"/>
            <a:ext cx="2592387" cy="416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464</Words>
  <Application>Microsoft Office PowerPoint</Application>
  <PresentationFormat>Широкоэкранный</PresentationFormat>
  <Paragraphs>57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Arial</vt:lpstr>
      <vt:lpstr>Calibri Light</vt:lpstr>
      <vt:lpstr>Arial Black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SmartTouch</dc:creator>
  <cp:lastModifiedBy>Глезденев Виктор</cp:lastModifiedBy>
  <cp:revision>71</cp:revision>
  <dcterms:created xsi:type="dcterms:W3CDTF">2018-03-06T10:05:58Z</dcterms:created>
  <dcterms:modified xsi:type="dcterms:W3CDTF">2024-06-02T08:32:30Z</dcterms:modified>
</cp:coreProperties>
</file>