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63" r:id="rId3"/>
    <p:sldId id="256" r:id="rId4"/>
    <p:sldId id="259" r:id="rId5"/>
    <p:sldId id="257" r:id="rId6"/>
    <p:sldId id="258" r:id="rId7"/>
    <p:sldId id="261" r:id="rId8"/>
    <p:sldId id="262" r:id="rId9"/>
    <p:sldId id="268" r:id="rId10"/>
    <p:sldId id="264" r:id="rId11"/>
    <p:sldId id="265" r:id="rId12"/>
    <p:sldId id="266" r:id="rId13"/>
    <p:sldId id="267" r:id="rId14"/>
    <p:sldId id="269" r:id="rId15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C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087789-FE2B-B507-B1AC-F0927E07D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42FB49-A3DF-4BE6-9091-753CAA21EF3A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41CFE51-BD23-6CD3-E837-695CC1E79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7CEEAD-5309-B87A-568C-AD264DB8F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998576-CDBD-4E55-B86A-F525256F72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35492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BA918E0-AD55-A565-639C-AEB62DA7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65F80-0266-4515-955C-ED1E0DED6530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B2C746A-FD75-6C81-8513-29306084F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2DF234-EC73-30B0-84DB-CCCB5BEE9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1CC42-904C-44FF-A421-A940B246AED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03159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821209-692E-ACB0-3111-ADEECD656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9B44A-04A2-4645-902D-DD5306D9C03E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224246-CE61-E94C-6F26-ED759BED0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A63C247-B24D-37D1-4584-F4B560856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7316E-63BA-4D12-A176-2C7693D6F79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79121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2878A8-6E5D-4C9B-6E09-969EFAED8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D4BAD-D440-4FC2-9009-F4E337254502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F709F8-7B8E-DB85-9405-369BFD89D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B4E5DD4-DBA7-B6CA-D71D-7057D400C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CA2B1-C81A-4624-B73C-529F31037BD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18419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A3C48F-A043-4F33-10EA-316D273E8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2DA33-F9D1-4840-83C6-FB250137849B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E1974D-1609-19BE-89CF-F6894B0EA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02EB7E-6092-128E-DF88-FF62913E9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F0F310-5D5E-47AD-99E1-DEEE80E2E5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69065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886F2CA0-9341-F10A-D527-A471292D0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13AA8-ABB1-45F0-B4CD-553FC7C2970F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64D9540-1C95-F70B-101E-6A3A510E1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54E6DC2-BD62-B467-334B-A5DBAD835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55692-167F-4E3E-AF13-B89D9169B50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132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2AFDAC8B-B478-8668-7B2A-08FA11795A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E5FC92-14D3-49E0-B9AC-93BFE10F0F3F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49AEBF2-874C-871B-B2E1-A3D1420BC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8766F9C8-1D43-64A8-EAA9-A545D36A7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9F417-8124-4292-B18D-9EFF5405AB0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882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597D6E2B-E771-4242-B21D-3F5137BDF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E5786-3CD0-4AC8-ADF5-C32FC68FD9B6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BC93F0B5-1C4E-44D3-B925-5C3963F8F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1E768500-92B5-43BD-C464-927F5F982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C13E03-58CC-482F-A743-7B1812198B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3408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C4CAB22E-7890-BD83-153F-417281C78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C82F2-8561-471E-9C7A-703B167C11E7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167576AB-9B61-87F0-CA04-A8B6AD1E2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CAAB34F0-67C2-FA0A-E608-697564B5A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63C73-346C-4670-B791-A647E0834F3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876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87C615F-212F-6A9B-A531-4FB1234ED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09EBCD-22DA-43DF-9BA1-A52F030B58AF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02EAC45-47E3-9BFB-5254-0B74C0ACF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D4AB915-6059-E76A-CBE3-6A2DF67D8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52A95-9C0D-4D0D-A4F1-BCD9FB36A3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02472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BAE30B2-DC0C-8235-0F5D-79D4D81D0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066FC9-514E-4CE4-81A7-EFB0DFD6C2CC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F72F2A9B-2F50-9BBC-BCCE-FDB5EB747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93689B1-63A1-390D-71DB-98002456A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A906-2FE6-421E-B16A-B48C5B5557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3369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40E1045-1408-CB44-2932-2DF48B556A1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91C25C05-09E5-8792-E6BF-CE3D08019A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DCCFA8-646B-EACF-529B-6447C6A7B5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7A20ED4-854E-4EDE-A511-84664A77F036}" type="datetimeFigureOut">
              <a:rPr lang="ru-RU"/>
              <a:pPr>
                <a:defRPr/>
              </a:pPr>
              <a:t>03.02.2024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6E37D5-EDA6-8E92-296A-FB9CEC7D6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16B0E3-2D24-1ACF-C08D-5504C94272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42FB207-96A8-40FE-85EF-DEDC342C317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http://www.chipnews.ru/images/arhiv/00_02/vorob8.gif" TargetMode="External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4" name="Picture 6">
            <a:extLst>
              <a:ext uri="{FF2B5EF4-FFF2-40B4-BE49-F238E27FC236}">
                <a16:creationId xmlns:a16="http://schemas.microsoft.com/office/drawing/2014/main" id="{97AA5215-A6CB-2202-011D-01ACAB7131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676650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55" name="Text Box 7">
            <a:extLst>
              <a:ext uri="{FF2B5EF4-FFF2-40B4-BE49-F238E27FC236}">
                <a16:creationId xmlns:a16="http://schemas.microsoft.com/office/drawing/2014/main" id="{5A243C51-897D-5927-9A75-A30A1F6305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7625" y="261938"/>
            <a:ext cx="3770313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4800" b="1">
                <a:solidFill>
                  <a:srgbClr val="A50021"/>
                </a:solidFill>
                <a:latin typeface="Arial" panose="020B0604020202020204" pitchFamily="34" charset="0"/>
              </a:rPr>
              <a:t>Сумматоры</a:t>
            </a:r>
          </a:p>
        </p:txBody>
      </p:sp>
      <p:pic>
        <p:nvPicPr>
          <p:cNvPr id="27656" name="Picture 8">
            <a:extLst>
              <a:ext uri="{FF2B5EF4-FFF2-40B4-BE49-F238E27FC236}">
                <a16:creationId xmlns:a16="http://schemas.microsoft.com/office/drawing/2014/main" id="{5780B74E-02B4-5B7E-D425-9F36850511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313" y="2305050"/>
            <a:ext cx="3676650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57" name="Picture 9">
            <a:extLst>
              <a:ext uri="{FF2B5EF4-FFF2-40B4-BE49-F238E27FC236}">
                <a16:creationId xmlns:a16="http://schemas.microsoft.com/office/drawing/2014/main" id="{C96722CE-7393-F23E-439F-45A945545B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5350" y="0"/>
            <a:ext cx="3676650" cy="4552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8" name="Group 4">
            <a:extLst>
              <a:ext uri="{FF2B5EF4-FFF2-40B4-BE49-F238E27FC236}">
                <a16:creationId xmlns:a16="http://schemas.microsoft.com/office/drawing/2014/main" id="{164ADF45-E55C-2620-EF27-FC6DB3D116EC}"/>
              </a:ext>
            </a:extLst>
          </p:cNvPr>
          <p:cNvGrpSpPr>
            <a:grpSpLocks/>
          </p:cNvGrpSpPr>
          <p:nvPr/>
        </p:nvGrpSpPr>
        <p:grpSpPr bwMode="auto">
          <a:xfrm>
            <a:off x="214313" y="1141413"/>
            <a:ext cx="6264275" cy="5481637"/>
            <a:chOff x="295" y="482"/>
            <a:chExt cx="4037" cy="3620"/>
          </a:xfrm>
        </p:grpSpPr>
        <p:pic>
          <p:nvPicPr>
            <p:cNvPr id="21509" name="Picture 5">
              <a:extLst>
                <a:ext uri="{FF2B5EF4-FFF2-40B4-BE49-F238E27FC236}">
                  <a16:creationId xmlns:a16="http://schemas.microsoft.com/office/drawing/2014/main" id="{85CD8FB2-8ACE-FAE8-88B2-D177F9C9ED1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lum contrast="48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" y="482"/>
              <a:ext cx="4037" cy="36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1510" name="Text Box 6">
              <a:extLst>
                <a:ext uri="{FF2B5EF4-FFF2-40B4-BE49-F238E27FC236}">
                  <a16:creationId xmlns:a16="http://schemas.microsoft.com/office/drawing/2014/main" id="{951309BE-5453-06D5-A80F-FE9469320A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1" y="663"/>
              <a:ext cx="159" cy="2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altLang="ru-RU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1</a:t>
              </a:r>
              <a:endParaRPr lang="ru-RU" alt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pic>
        <p:nvPicPr>
          <p:cNvPr id="21518" name="Picture 14">
            <a:extLst>
              <a:ext uri="{FF2B5EF4-FFF2-40B4-BE49-F238E27FC236}">
                <a16:creationId xmlns:a16="http://schemas.microsoft.com/office/drawing/2014/main" id="{DB31EA0B-9E2F-6FF8-DA89-F277A5673D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25" y="2016125"/>
            <a:ext cx="45561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19" name="Picture 15">
            <a:extLst>
              <a:ext uri="{FF2B5EF4-FFF2-40B4-BE49-F238E27FC236}">
                <a16:creationId xmlns:a16="http://schemas.microsoft.com/office/drawing/2014/main" id="{A59C2721-FFB8-9B8A-9823-928C9B44A5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5232400"/>
            <a:ext cx="455612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0" name="Picture 16">
            <a:extLst>
              <a:ext uri="{FF2B5EF4-FFF2-40B4-BE49-F238E27FC236}">
                <a16:creationId xmlns:a16="http://schemas.microsoft.com/office/drawing/2014/main" id="{D08EE1A3-F2B0-8D60-0150-F22B644F8A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38" y="1898650"/>
            <a:ext cx="455612" cy="34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1" name="Picture 17">
            <a:extLst>
              <a:ext uri="{FF2B5EF4-FFF2-40B4-BE49-F238E27FC236}">
                <a16:creationId xmlns:a16="http://schemas.microsoft.com/office/drawing/2014/main" id="{D86DA54B-67C3-5F4A-5DA5-661A50557C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4650" y="3589338"/>
            <a:ext cx="455613" cy="34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2" name="Picture 18">
            <a:extLst>
              <a:ext uri="{FF2B5EF4-FFF2-40B4-BE49-F238E27FC236}">
                <a16:creationId xmlns:a16="http://schemas.microsoft.com/office/drawing/2014/main" id="{5E365CEC-20FD-EB75-1D34-FECD65387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5125" y="4994275"/>
            <a:ext cx="455613" cy="341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523" name="Picture 19">
            <a:extLst>
              <a:ext uri="{FF2B5EF4-FFF2-40B4-BE49-F238E27FC236}">
                <a16:creationId xmlns:a16="http://schemas.microsoft.com/office/drawing/2014/main" id="{D7BCF11C-CBEB-6338-2AAA-8E195FC3C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8613" y="2546350"/>
            <a:ext cx="455612" cy="338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83FAB620-4264-46C5-1D7E-799B055A66A3}"/>
              </a:ext>
            </a:extLst>
          </p:cNvPr>
          <p:cNvGraphicFramePr>
            <a:graphicFrameLocks noGrp="1"/>
          </p:cNvGraphicFramePr>
          <p:nvPr/>
        </p:nvGraphicFramePr>
        <p:xfrm>
          <a:off x="7813675" y="3584575"/>
          <a:ext cx="2322513" cy="1983105"/>
        </p:xfrm>
        <a:graphic>
          <a:graphicData uri="http://schemas.openxmlformats.org/drawingml/2006/table">
            <a:tbl>
              <a:tblPr/>
              <a:tblGrid>
                <a:gridCol w="579438">
                  <a:extLst>
                    <a:ext uri="{9D8B030D-6E8A-4147-A177-3AD203B41FA5}">
                      <a16:colId xmlns:a16="http://schemas.microsoft.com/office/drawing/2014/main" val="42524305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008338465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3101173305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178365758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973102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18924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9337706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1833589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1794597"/>
                  </a:ext>
                </a:extLst>
              </a:tr>
            </a:tbl>
          </a:graphicData>
        </a:graphic>
      </p:graphicFrame>
      <p:sp>
        <p:nvSpPr>
          <p:cNvPr id="21557" name="Text Box 53">
            <a:extLst>
              <a:ext uri="{FF2B5EF4-FFF2-40B4-BE49-F238E27FC236}">
                <a16:creationId xmlns:a16="http://schemas.microsoft.com/office/drawing/2014/main" id="{C5625410-151F-B2A1-A854-CACB9ABD2B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300" y="5713413"/>
            <a:ext cx="6350000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№1</a:t>
            </a:r>
          </a:p>
          <a:p>
            <a:pPr>
              <a:spcBef>
                <a:spcPct val="50000"/>
              </a:spcBef>
            </a:pPr>
            <a:r>
              <a:rPr lang="ru-RU" altLang="ru-RU" b="1">
                <a:solidFill>
                  <a:srgbClr val="000099"/>
                </a:solidFill>
                <a:latin typeface="Arial" panose="020B0604020202020204" pitchFamily="34" charset="0"/>
              </a:rPr>
              <a:t>Внимание! Все таблицы истинности практической работы №3 занести в изображение </a:t>
            </a:r>
            <a:r>
              <a:rPr lang="en-US" altLang="ru-RU" b="1">
                <a:solidFill>
                  <a:srgbClr val="000099"/>
                </a:solidFill>
                <a:latin typeface="Arial" panose="020B0604020202020204" pitchFamily="34" charset="0"/>
              </a:rPr>
              <a:t>MMLogic.</a:t>
            </a:r>
            <a:endParaRPr lang="ru-RU" altLang="ru-RU" b="1">
              <a:solidFill>
                <a:srgbClr val="000099"/>
              </a:solidFill>
              <a:latin typeface="Arial" panose="020B0604020202020204" pitchFamily="34" charset="0"/>
            </a:endParaRPr>
          </a:p>
        </p:txBody>
      </p:sp>
      <p:pic>
        <p:nvPicPr>
          <p:cNvPr id="21524" name="Picture 20">
            <a:extLst>
              <a:ext uri="{FF2B5EF4-FFF2-40B4-BE49-F238E27FC236}">
                <a16:creationId xmlns:a16="http://schemas.microsoft.com/office/drawing/2014/main" id="{13FBEAA9-E381-9223-E2FB-28082EE2AC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32388" y="38100"/>
            <a:ext cx="7059612" cy="29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11" name="Text Box 7">
            <a:extLst>
              <a:ext uri="{FF2B5EF4-FFF2-40B4-BE49-F238E27FC236}">
                <a16:creationId xmlns:a16="http://schemas.microsoft.com/office/drawing/2014/main" id="{6E5F1913-0176-6265-A88D-215BB06E5A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63563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sz="24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Логическая схема одноразрядного двоичного сумматора</a:t>
            </a:r>
            <a:r>
              <a:rPr lang="en-US" altLang="ru-RU" sz="24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altLang="ru-RU" sz="24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на два входа (полусумматор)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2" name="Picture 4">
            <a:extLst>
              <a:ext uri="{FF2B5EF4-FFF2-40B4-BE49-F238E27FC236}">
                <a16:creationId xmlns:a16="http://schemas.microsoft.com/office/drawing/2014/main" id="{8A58445A-FA7E-BB47-3297-C727240E2C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63" y="1709738"/>
            <a:ext cx="4418012" cy="319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533" name="Text Box 5">
            <a:extLst>
              <a:ext uri="{FF2B5EF4-FFF2-40B4-BE49-F238E27FC236}">
                <a16:creationId xmlns:a16="http://schemas.microsoft.com/office/drawing/2014/main" id="{253D0186-A364-8D58-4BB1-E568308160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1805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30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Условное обозначение одноразрядного двоичного сумматора на три входа</a:t>
            </a:r>
          </a:p>
        </p:txBody>
      </p:sp>
      <p:sp>
        <p:nvSpPr>
          <p:cNvPr id="22534" name="Text Box 6">
            <a:extLst>
              <a:ext uri="{FF2B5EF4-FFF2-40B4-BE49-F238E27FC236}">
                <a16:creationId xmlns:a16="http://schemas.microsoft.com/office/drawing/2014/main" id="{8FCE27D6-9D87-B10B-524B-5703D7486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499100"/>
            <a:ext cx="121920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Сумматор служит, прежде всего, центральным узлом арифметико-логического устройства компьютера, однако он находит применение также и в других устройствах компьютера. </a:t>
            </a:r>
          </a:p>
        </p:txBody>
      </p:sp>
      <p:graphicFrame>
        <p:nvGraphicFramePr>
          <p:cNvPr id="22598" name="Group 70">
            <a:extLst>
              <a:ext uri="{FF2B5EF4-FFF2-40B4-BE49-F238E27FC236}">
                <a16:creationId xmlns:a16="http://schemas.microsoft.com/office/drawing/2014/main" id="{674E65DD-593C-4461-7C12-996F8272D17C}"/>
              </a:ext>
            </a:extLst>
          </p:cNvPr>
          <p:cNvGraphicFramePr>
            <a:graphicFrameLocks noGrp="1"/>
          </p:cNvGraphicFramePr>
          <p:nvPr/>
        </p:nvGraphicFramePr>
        <p:xfrm>
          <a:off x="7434263" y="1627188"/>
          <a:ext cx="3619500" cy="3565525"/>
        </p:xfrm>
        <a:graphic>
          <a:graphicData uri="http://schemas.openxmlformats.org/drawingml/2006/table">
            <a:tbl>
              <a:tblPr/>
              <a:tblGrid>
                <a:gridCol w="738187">
                  <a:extLst>
                    <a:ext uri="{9D8B030D-6E8A-4147-A177-3AD203B41FA5}">
                      <a16:colId xmlns:a16="http://schemas.microsoft.com/office/drawing/2014/main" val="3632836847"/>
                    </a:ext>
                  </a:extLst>
                </a:gridCol>
                <a:gridCol w="735013">
                  <a:extLst>
                    <a:ext uri="{9D8B030D-6E8A-4147-A177-3AD203B41FA5}">
                      <a16:colId xmlns:a16="http://schemas.microsoft.com/office/drawing/2014/main" val="1443520543"/>
                    </a:ext>
                  </a:extLst>
                </a:gridCol>
                <a:gridCol w="730250">
                  <a:extLst>
                    <a:ext uri="{9D8B030D-6E8A-4147-A177-3AD203B41FA5}">
                      <a16:colId xmlns:a16="http://schemas.microsoft.com/office/drawing/2014/main" val="1866789976"/>
                    </a:ext>
                  </a:extLst>
                </a:gridCol>
                <a:gridCol w="766762">
                  <a:extLst>
                    <a:ext uri="{9D8B030D-6E8A-4147-A177-3AD203B41FA5}">
                      <a16:colId xmlns:a16="http://schemas.microsoft.com/office/drawing/2014/main" val="282109038"/>
                    </a:ext>
                  </a:extLst>
                </a:gridCol>
                <a:gridCol w="649288">
                  <a:extLst>
                    <a:ext uri="{9D8B030D-6E8A-4147-A177-3AD203B41FA5}">
                      <a16:colId xmlns:a16="http://schemas.microsoft.com/office/drawing/2014/main" val="2073877140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ai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bi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r>
                        <a:rPr kumimoji="0" lang="en-US" altLang="ru-RU" sz="20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i-1</a:t>
                      </a:r>
                      <a:endParaRPr kumimoji="0" lang="ru-RU" altLang="ru-RU" sz="2000" b="1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ci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pi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0136493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51033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8869924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35339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63794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0569081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4962447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5769987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95783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>
            <a:extLst>
              <a:ext uri="{FF2B5EF4-FFF2-40B4-BE49-F238E27FC236}">
                <a16:creationId xmlns:a16="http://schemas.microsoft.com/office/drawing/2014/main" id="{A938E809-0F8E-CC72-7C9F-FEBDE2DFA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0"/>
            <a:ext cx="81724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altLang="ru-RU" sz="2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Логические схемы одноразрядного двоичного сумматора</a:t>
            </a:r>
            <a:r>
              <a:rPr lang="en-US" altLang="ru-RU" sz="2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altLang="ru-RU" sz="2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на 3  входа.</a:t>
            </a:r>
          </a:p>
        </p:txBody>
      </p:sp>
      <p:grpSp>
        <p:nvGrpSpPr>
          <p:cNvPr id="23557" name="Group 5">
            <a:extLst>
              <a:ext uri="{FF2B5EF4-FFF2-40B4-BE49-F238E27FC236}">
                <a16:creationId xmlns:a16="http://schemas.microsoft.com/office/drawing/2014/main" id="{492457BA-2C6D-3441-756E-331FC7478981}"/>
              </a:ext>
            </a:extLst>
          </p:cNvPr>
          <p:cNvGrpSpPr>
            <a:grpSpLocks/>
          </p:cNvGrpSpPr>
          <p:nvPr/>
        </p:nvGrpSpPr>
        <p:grpSpPr bwMode="auto">
          <a:xfrm>
            <a:off x="900113" y="854075"/>
            <a:ext cx="5076825" cy="5688013"/>
            <a:chOff x="1351" y="8547"/>
            <a:chExt cx="5563" cy="6720"/>
          </a:xfrm>
        </p:grpSpPr>
        <p:pic>
          <p:nvPicPr>
            <p:cNvPr id="23558" name="Picture 6">
              <a:extLst>
                <a:ext uri="{FF2B5EF4-FFF2-40B4-BE49-F238E27FC236}">
                  <a16:creationId xmlns:a16="http://schemas.microsoft.com/office/drawing/2014/main" id="{96050766-A286-1BF2-A1F8-7723BF9B8ED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2214"/>
            <a:stretch>
              <a:fillRect/>
            </a:stretch>
          </p:blipFill>
          <p:spPr bwMode="auto">
            <a:xfrm>
              <a:off x="1351" y="8547"/>
              <a:ext cx="5563" cy="67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3559" name="Text Box 7">
              <a:extLst>
                <a:ext uri="{FF2B5EF4-FFF2-40B4-BE49-F238E27FC236}">
                  <a16:creationId xmlns:a16="http://schemas.microsoft.com/office/drawing/2014/main" id="{7DA17320-F618-723E-0EEF-12DF555CDF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1" y="11107"/>
              <a:ext cx="448" cy="4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ru-RU" altLang="ru-RU" sz="2400">
                  <a:latin typeface="Arial" panose="020B0604020202020204" pitchFamily="34" charset="0"/>
                </a:rPr>
                <a:t>с</a:t>
              </a:r>
            </a:p>
          </p:txBody>
        </p:sp>
        <p:sp>
          <p:nvSpPr>
            <p:cNvPr id="23560" name="Text Box 8">
              <a:extLst>
                <a:ext uri="{FF2B5EF4-FFF2-40B4-BE49-F238E27FC236}">
                  <a16:creationId xmlns:a16="http://schemas.microsoft.com/office/drawing/2014/main" id="{BCD6F540-184D-2C8E-8438-F36CAFE990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59" y="14623"/>
              <a:ext cx="448" cy="49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ru-RU" altLang="ru-RU" sz="2400">
                  <a:latin typeface="Arial" panose="020B0604020202020204" pitchFamily="34" charset="0"/>
                </a:rPr>
                <a:t>с</a:t>
              </a:r>
            </a:p>
          </p:txBody>
        </p:sp>
      </p:grpSp>
      <p:graphicFrame>
        <p:nvGraphicFramePr>
          <p:cNvPr id="23561" name="Group 9">
            <a:extLst>
              <a:ext uri="{FF2B5EF4-FFF2-40B4-BE49-F238E27FC236}">
                <a16:creationId xmlns:a16="http://schemas.microsoft.com/office/drawing/2014/main" id="{3208E2DD-3982-ADE5-28B2-9FBEB5B4319B}"/>
              </a:ext>
            </a:extLst>
          </p:cNvPr>
          <p:cNvGraphicFramePr>
            <a:graphicFrameLocks noGrp="1"/>
          </p:cNvGraphicFramePr>
          <p:nvPr/>
        </p:nvGraphicFramePr>
        <p:xfrm>
          <a:off x="8531225" y="2449513"/>
          <a:ext cx="3097213" cy="4100512"/>
        </p:xfrm>
        <a:graphic>
          <a:graphicData uri="http://schemas.openxmlformats.org/drawingml/2006/table">
            <a:tbl>
              <a:tblPr/>
              <a:tblGrid>
                <a:gridCol w="619125">
                  <a:extLst>
                    <a:ext uri="{9D8B030D-6E8A-4147-A177-3AD203B41FA5}">
                      <a16:colId xmlns:a16="http://schemas.microsoft.com/office/drawing/2014/main" val="1369637336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1106814247"/>
                    </a:ext>
                  </a:extLst>
                </a:gridCol>
                <a:gridCol w="620713">
                  <a:extLst>
                    <a:ext uri="{9D8B030D-6E8A-4147-A177-3AD203B41FA5}">
                      <a16:colId xmlns:a16="http://schemas.microsoft.com/office/drawing/2014/main" val="1760380211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3386780436"/>
                    </a:ext>
                  </a:extLst>
                </a:gridCol>
                <a:gridCol w="619125">
                  <a:extLst>
                    <a:ext uri="{9D8B030D-6E8A-4147-A177-3AD203B41FA5}">
                      <a16:colId xmlns:a16="http://schemas.microsoft.com/office/drawing/2014/main" val="3102318164"/>
                    </a:ext>
                  </a:extLst>
                </a:gridCol>
              </a:tblGrid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1213039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7629776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7119767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7328415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59109678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9634641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7635409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006100"/>
                  </a:ext>
                </a:extLst>
              </a:tr>
              <a:tr h="455613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312077"/>
                  </a:ext>
                </a:extLst>
              </a:tr>
            </a:tbl>
          </a:graphicData>
        </a:graphic>
      </p:graphicFrame>
      <p:sp>
        <p:nvSpPr>
          <p:cNvPr id="23623" name="Text Box 71">
            <a:extLst>
              <a:ext uri="{FF2B5EF4-FFF2-40B4-BE49-F238E27FC236}">
                <a16:creationId xmlns:a16="http://schemas.microsoft.com/office/drawing/2014/main" id="{AA8B669A-094A-09D8-828D-C36C22C9B2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7938" y="936625"/>
            <a:ext cx="4119562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32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Таблица истинности: </a:t>
            </a:r>
          </a:p>
        </p:txBody>
      </p:sp>
      <p:sp>
        <p:nvSpPr>
          <p:cNvPr id="23624" name="Text Box 72">
            <a:extLst>
              <a:ext uri="{FF2B5EF4-FFF2-40B4-BE49-F238E27FC236}">
                <a16:creationId xmlns:a16="http://schemas.microsoft.com/office/drawing/2014/main" id="{C9FEC892-053D-CD23-E2CC-6B8E5CE014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69000" y="6235700"/>
            <a:ext cx="238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№2, 3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>
            <a:extLst>
              <a:ext uri="{FF2B5EF4-FFF2-40B4-BE49-F238E27FC236}">
                <a16:creationId xmlns:a16="http://schemas.microsoft.com/office/drawing/2014/main" id="{7960BA10-5771-4D5D-8A2A-DF0D51F43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172450" cy="77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80000"/>
              </a:lnSpc>
              <a:spcBef>
                <a:spcPct val="50000"/>
              </a:spcBef>
            </a:pPr>
            <a:r>
              <a:rPr lang="ru-RU" altLang="ru-RU" sz="2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Логические схемы одноразрядного двоичного сумматора</a:t>
            </a:r>
            <a:r>
              <a:rPr lang="en-US" altLang="ru-RU" sz="2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altLang="ru-RU" sz="28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на 3  входа.</a:t>
            </a:r>
          </a:p>
        </p:txBody>
      </p:sp>
      <p:pic>
        <p:nvPicPr>
          <p:cNvPr id="24579" name="Picture 3">
            <a:extLst>
              <a:ext uri="{FF2B5EF4-FFF2-40B4-BE49-F238E27FC236}">
                <a16:creationId xmlns:a16="http://schemas.microsoft.com/office/drawing/2014/main" id="{951119EC-441F-EEB9-50FA-476429F84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" y="1871663"/>
            <a:ext cx="8677275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0" name="Text Box 4">
            <a:extLst>
              <a:ext uri="{FF2B5EF4-FFF2-40B4-BE49-F238E27FC236}">
                <a16:creationId xmlns:a16="http://schemas.microsoft.com/office/drawing/2014/main" id="{E8439634-E705-A06A-11C3-1B4B92EA5E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75" y="1143000"/>
            <a:ext cx="5184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Реализация схемы б) в </a:t>
            </a:r>
            <a:r>
              <a:rPr lang="en-US" alt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400" b="1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C87B396E-8D06-084D-0357-AA4FDAFBD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2225" y="5119688"/>
            <a:ext cx="6553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№3</a:t>
            </a:r>
            <a:r>
              <a:rPr lang="ru-RU" altLang="ru-RU" sz="2400" b="1">
                <a:latin typeface="Arial" panose="020B0604020202020204" pitchFamily="34" charset="0"/>
              </a:rPr>
              <a:t> </a:t>
            </a:r>
            <a:r>
              <a:rPr lang="ru-RU" altLang="ru-RU" sz="24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схему в) реализовать самостоятельно</a:t>
            </a:r>
          </a:p>
        </p:txBody>
      </p:sp>
      <p:sp>
        <p:nvSpPr>
          <p:cNvPr id="24582" name="Text Box 6">
            <a:extLst>
              <a:ext uri="{FF2B5EF4-FFF2-40B4-BE49-F238E27FC236}">
                <a16:creationId xmlns:a16="http://schemas.microsoft.com/office/drawing/2014/main" id="{8BB82B9B-66EB-0C66-CC1B-C38C1A006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5851525"/>
            <a:ext cx="2808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Данную схему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4583" name="Text Box 7">
            <a:extLst>
              <a:ext uri="{FF2B5EF4-FFF2-40B4-BE49-F238E27FC236}">
                <a16:creationId xmlns:a16="http://schemas.microsoft.com/office/drawing/2014/main" id="{213B4DE4-CA0C-225A-06D2-F1697E404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12300" y="43688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Text Box 4">
            <a:extLst>
              <a:ext uri="{FF2B5EF4-FFF2-40B4-BE49-F238E27FC236}">
                <a16:creationId xmlns:a16="http://schemas.microsoft.com/office/drawing/2014/main" id="{0EAC331D-982F-8163-BE5C-BA262FFB1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5851525"/>
            <a:ext cx="327025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Данную схему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6630" name="Text Box 6">
            <a:extLst>
              <a:ext uri="{FF2B5EF4-FFF2-40B4-BE49-F238E27FC236}">
                <a16:creationId xmlns:a16="http://schemas.microsoft.com/office/drawing/2014/main" id="{E2F7845D-C607-ABFF-6368-849BA60AF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0"/>
            <a:ext cx="109410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АЛУ в действии</a:t>
            </a:r>
            <a:r>
              <a:rPr lang="en-US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 </a:t>
            </a:r>
            <a:r>
              <a:rPr lang="ru-RU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(использовать восьмеричную систему счисления)</a:t>
            </a:r>
          </a:p>
        </p:txBody>
      </p:sp>
      <p:pic>
        <p:nvPicPr>
          <p:cNvPr id="26631" name="Picture 7">
            <a:extLst>
              <a:ext uri="{FF2B5EF4-FFF2-40B4-BE49-F238E27FC236}">
                <a16:creationId xmlns:a16="http://schemas.microsoft.com/office/drawing/2014/main" id="{06269033-6720-C9D1-0218-A54A755162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36688"/>
            <a:ext cx="8910638" cy="5421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9" name="Text Box 5">
            <a:extLst>
              <a:ext uri="{FF2B5EF4-FFF2-40B4-BE49-F238E27FC236}">
                <a16:creationId xmlns:a16="http://schemas.microsoft.com/office/drawing/2014/main" id="{F3A6C6AD-E509-0F9C-28D9-5D6527C62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8438" y="2703513"/>
            <a:ext cx="4373562" cy="210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</a:t>
            </a:r>
            <a:r>
              <a:rPr lang="en-US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10</a:t>
            </a:r>
            <a:endParaRPr lang="ru-RU" altLang="ru-RU" sz="24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Все соединения удалены. Ваша задача самим (самостоятельно, без учителя) их восстановить.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Text Box 4">
            <a:extLst>
              <a:ext uri="{FF2B5EF4-FFF2-40B4-BE49-F238E27FC236}">
                <a16:creationId xmlns:a16="http://schemas.microsoft.com/office/drawing/2014/main" id="{D8DAD351-F00E-0602-EBE4-33503A7488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812696" cy="52629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800" b="1" dirty="0">
                <a:solidFill>
                  <a:srgbClr val="CC0066"/>
                </a:solidFill>
                <a:latin typeface="Arial" panose="020B0604020202020204" pitchFamily="34" charset="0"/>
              </a:rPr>
              <a:t>Сумматор</a:t>
            </a:r>
            <a:r>
              <a:rPr lang="ru-RU" altLang="ru-RU" sz="2800" b="1" dirty="0">
                <a:latin typeface="Arial" panose="020B0604020202020204" pitchFamily="34" charset="0"/>
              </a:rPr>
              <a:t> — это электронная логическая схема, выполняющая суммирование двоичных чисел </a:t>
            </a:r>
            <a:endParaRPr lang="en-US" altLang="ru-RU" sz="2800" b="1" dirty="0">
              <a:latin typeface="Arial" panose="020B0604020202020204" pitchFamily="34" charset="0"/>
            </a:endParaRPr>
          </a:p>
          <a:p>
            <a:r>
              <a:rPr lang="ru-RU" altLang="ru-RU" sz="2800" b="1" dirty="0">
                <a:latin typeface="Arial" panose="020B0604020202020204" pitchFamily="34" charset="0"/>
              </a:rPr>
              <a:t>Различают сумматоры двух видов:</a:t>
            </a:r>
          </a:p>
          <a:p>
            <a:r>
              <a:rPr lang="ru-RU" altLang="ru-RU" sz="2800" b="1" dirty="0">
                <a:latin typeface="Arial" panose="020B0604020202020204" pitchFamily="34" charset="0"/>
              </a:rPr>
              <a:t>1) Сумматор сложения двух бит (полусумматор)</a:t>
            </a:r>
          </a:p>
          <a:p>
            <a:r>
              <a:rPr lang="ru-RU" altLang="ru-RU" sz="2800" b="1" dirty="0">
                <a:latin typeface="Arial" panose="020B0604020202020204" pitchFamily="34" charset="0"/>
              </a:rPr>
              <a:t>Логическая схема полусумматора работает по</a:t>
            </a:r>
          </a:p>
          <a:p>
            <a:r>
              <a:rPr lang="ru-RU" altLang="ru-RU" sz="2800" b="1" dirty="0">
                <a:latin typeface="Arial" panose="020B0604020202020204" pitchFamily="34" charset="0"/>
              </a:rPr>
              <a:t>данной таблице истинности:</a:t>
            </a:r>
          </a:p>
          <a:p>
            <a:endParaRPr lang="ru-RU" altLang="ru-RU" sz="2800" b="1" dirty="0">
              <a:latin typeface="Arial" panose="020B0604020202020204" pitchFamily="34" charset="0"/>
            </a:endParaRPr>
          </a:p>
          <a:p>
            <a:endParaRPr lang="ru-RU" altLang="ru-RU" sz="2800" b="1" dirty="0">
              <a:latin typeface="Arial" panose="020B0604020202020204" pitchFamily="34" charset="0"/>
            </a:endParaRPr>
          </a:p>
          <a:p>
            <a:endParaRPr lang="ru-RU" altLang="ru-RU" sz="2800" b="1" dirty="0">
              <a:latin typeface="Arial" panose="020B0604020202020204" pitchFamily="34" charset="0"/>
            </a:endParaRPr>
          </a:p>
          <a:p>
            <a:r>
              <a:rPr lang="ru-RU" altLang="ru-RU" sz="2800" b="1" dirty="0">
                <a:latin typeface="Arial" panose="020B0604020202020204" pitchFamily="34" charset="0"/>
              </a:rPr>
              <a:t>2) Сумматор сложения трех бит (сумматор)</a:t>
            </a:r>
          </a:p>
          <a:p>
            <a:r>
              <a:rPr lang="ru-RU" altLang="ru-RU" sz="2800" b="1" dirty="0">
                <a:latin typeface="Arial" panose="020B0604020202020204" pitchFamily="34" charset="0"/>
              </a:rPr>
              <a:t>Логическая схема сумматора работает по</a:t>
            </a:r>
          </a:p>
          <a:p>
            <a:r>
              <a:rPr lang="ru-RU" altLang="ru-RU" sz="2800" b="1" dirty="0">
                <a:latin typeface="Arial" panose="020B0604020202020204" pitchFamily="34" charset="0"/>
              </a:rPr>
              <a:t>данной таблице истинности: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4241B537-019A-4058-2F4E-652841480C5A}"/>
              </a:ext>
            </a:extLst>
          </p:cNvPr>
          <p:cNvGraphicFramePr>
            <a:graphicFrameLocks noGrp="1"/>
          </p:cNvGraphicFramePr>
          <p:nvPr/>
        </p:nvGraphicFramePr>
        <p:xfrm>
          <a:off x="9047163" y="655638"/>
          <a:ext cx="2322512" cy="1983105"/>
        </p:xfrm>
        <a:graphic>
          <a:graphicData uri="http://schemas.openxmlformats.org/drawingml/2006/table">
            <a:tbl>
              <a:tblPr/>
              <a:tblGrid>
                <a:gridCol w="579437">
                  <a:extLst>
                    <a:ext uri="{9D8B030D-6E8A-4147-A177-3AD203B41FA5}">
                      <a16:colId xmlns:a16="http://schemas.microsoft.com/office/drawing/2014/main" val="3041019371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360616244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1619251913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3746109687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9542467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0146426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73334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8843390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341134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7DC4910-5551-28E9-756A-2BA9E9C8B5CE}"/>
              </a:ext>
            </a:extLst>
          </p:cNvPr>
          <p:cNvGraphicFramePr>
            <a:graphicFrameLocks noGrp="1"/>
          </p:cNvGraphicFramePr>
          <p:nvPr/>
        </p:nvGraphicFramePr>
        <p:xfrm>
          <a:off x="8493125" y="3111500"/>
          <a:ext cx="2851150" cy="3569271"/>
        </p:xfrm>
        <a:graphic>
          <a:graphicData uri="http://schemas.openxmlformats.org/drawingml/2006/table">
            <a:tbl>
              <a:tblPr/>
              <a:tblGrid>
                <a:gridCol w="581025">
                  <a:extLst>
                    <a:ext uri="{9D8B030D-6E8A-4147-A177-3AD203B41FA5}">
                      <a16:colId xmlns:a16="http://schemas.microsoft.com/office/drawing/2014/main" val="3279410051"/>
                    </a:ext>
                  </a:extLst>
                </a:gridCol>
                <a:gridCol w="579438">
                  <a:extLst>
                    <a:ext uri="{9D8B030D-6E8A-4147-A177-3AD203B41FA5}">
                      <a16:colId xmlns:a16="http://schemas.microsoft.com/office/drawing/2014/main" val="4197279174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1373896266"/>
                    </a:ext>
                  </a:extLst>
                </a:gridCol>
                <a:gridCol w="604837">
                  <a:extLst>
                    <a:ext uri="{9D8B030D-6E8A-4147-A177-3AD203B41FA5}">
                      <a16:colId xmlns:a16="http://schemas.microsoft.com/office/drawing/2014/main" val="4107978888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1278893400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С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8195700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86938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29078602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920702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4009847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5411737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5254195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8901847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44544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>
            <a:extLst>
              <a:ext uri="{FF2B5EF4-FFF2-40B4-BE49-F238E27FC236}">
                <a16:creationId xmlns:a16="http://schemas.microsoft.com/office/drawing/2014/main" id="{6F88D1D6-3FF0-7008-7DB0-3223B04560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82280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 Black" panose="020B0A04020102020204" pitchFamily="34" charset="0"/>
              </a:rPr>
              <a:t>Схема сумматора двух бит (полусумматора)</a:t>
            </a:r>
          </a:p>
        </p:txBody>
      </p:sp>
      <p:pic>
        <p:nvPicPr>
          <p:cNvPr id="2052" name="Рисунок 6">
            <a:extLst>
              <a:ext uri="{FF2B5EF4-FFF2-40B4-BE49-F238E27FC236}">
                <a16:creationId xmlns:a16="http://schemas.microsoft.com/office/drawing/2014/main" id="{5352375B-1D28-3910-8D13-E079DE0D06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2438" y="461963"/>
            <a:ext cx="4187825" cy="222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2A6662CB-CFE0-CAA8-29CA-0A491EEEB0EA}"/>
              </a:ext>
            </a:extLst>
          </p:cNvPr>
          <p:cNvGraphicFramePr>
            <a:graphicFrameLocks noGrp="1"/>
          </p:cNvGraphicFramePr>
          <p:nvPr/>
        </p:nvGraphicFramePr>
        <p:xfrm>
          <a:off x="5548313" y="484188"/>
          <a:ext cx="2322512" cy="1983105"/>
        </p:xfrm>
        <a:graphic>
          <a:graphicData uri="http://schemas.openxmlformats.org/drawingml/2006/table">
            <a:tbl>
              <a:tblPr/>
              <a:tblGrid>
                <a:gridCol w="579437">
                  <a:extLst>
                    <a:ext uri="{9D8B030D-6E8A-4147-A177-3AD203B41FA5}">
                      <a16:colId xmlns:a16="http://schemas.microsoft.com/office/drawing/2014/main" val="3290964827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3293909729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4282757564"/>
                    </a:ext>
                  </a:extLst>
                </a:gridCol>
                <a:gridCol w="581025">
                  <a:extLst>
                    <a:ext uri="{9D8B030D-6E8A-4147-A177-3AD203B41FA5}">
                      <a16:colId xmlns:a16="http://schemas.microsoft.com/office/drawing/2014/main" val="2157746048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2058849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6400145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49773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0569297"/>
                  </a:ext>
                </a:extLst>
              </a:tr>
              <a:tr h="3714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49" marR="9144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7298705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9B61AA8-BBEB-B735-03D6-6732436F6B2E}"/>
              </a:ext>
            </a:extLst>
          </p:cNvPr>
          <p:cNvGraphicFramePr>
            <a:graphicFrameLocks noGrp="1"/>
          </p:cNvGraphicFramePr>
          <p:nvPr/>
        </p:nvGraphicFramePr>
        <p:xfrm>
          <a:off x="7300913" y="2555875"/>
          <a:ext cx="2851150" cy="3569271"/>
        </p:xfrm>
        <a:graphic>
          <a:graphicData uri="http://schemas.openxmlformats.org/drawingml/2006/table">
            <a:tbl>
              <a:tblPr/>
              <a:tblGrid>
                <a:gridCol w="581025">
                  <a:extLst>
                    <a:ext uri="{9D8B030D-6E8A-4147-A177-3AD203B41FA5}">
                      <a16:colId xmlns:a16="http://schemas.microsoft.com/office/drawing/2014/main" val="2483253386"/>
                    </a:ext>
                  </a:extLst>
                </a:gridCol>
                <a:gridCol w="579437">
                  <a:extLst>
                    <a:ext uri="{9D8B030D-6E8A-4147-A177-3AD203B41FA5}">
                      <a16:colId xmlns:a16="http://schemas.microsoft.com/office/drawing/2014/main" val="1184546617"/>
                    </a:ext>
                  </a:extLst>
                </a:gridCol>
                <a:gridCol w="574675">
                  <a:extLst>
                    <a:ext uri="{9D8B030D-6E8A-4147-A177-3AD203B41FA5}">
                      <a16:colId xmlns:a16="http://schemas.microsoft.com/office/drawing/2014/main" val="3010294918"/>
                    </a:ext>
                  </a:extLst>
                </a:gridCol>
                <a:gridCol w="604838">
                  <a:extLst>
                    <a:ext uri="{9D8B030D-6E8A-4147-A177-3AD203B41FA5}">
                      <a16:colId xmlns:a16="http://schemas.microsoft.com/office/drawing/2014/main" val="494796113"/>
                    </a:ext>
                  </a:extLst>
                </a:gridCol>
                <a:gridCol w="511175">
                  <a:extLst>
                    <a:ext uri="{9D8B030D-6E8A-4147-A177-3AD203B41FA5}">
                      <a16:colId xmlns:a16="http://schemas.microsoft.com/office/drawing/2014/main" val="2843749382"/>
                    </a:ext>
                  </a:extLst>
                </a:gridCol>
              </a:tblGrid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A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B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С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S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P</a:t>
                      </a:r>
                      <a:endParaRPr kumimoji="0" lang="ru-RU" altLang="ru-R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192594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34548624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159017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996815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  <a:endParaRPr kumimoji="0" lang="ru-RU" altLang="ru-RU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</a:endParaRP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10850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4525785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5197043"/>
                  </a:ext>
                </a:extLst>
              </a:tr>
              <a:tr h="396875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22395184"/>
                  </a:ext>
                </a:extLst>
              </a:tr>
              <a:tr h="395288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38" marR="91438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596188"/>
                  </a:ext>
                </a:extLst>
              </a:tr>
            </a:tbl>
          </a:graphicData>
        </a:graphic>
      </p:graphicFrame>
      <p:sp>
        <p:nvSpPr>
          <p:cNvPr id="2147" name="TextBox 6">
            <a:extLst>
              <a:ext uri="{FF2B5EF4-FFF2-40B4-BE49-F238E27FC236}">
                <a16:creationId xmlns:a16="http://schemas.microsoft.com/office/drawing/2014/main" id="{CF38E4BD-1B6C-6894-BB4C-9A1DAC3FB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" y="895350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>
                <a:latin typeface="Arial Black" panose="020B0A04020102020204" pitchFamily="34" charset="0"/>
              </a:rPr>
              <a:t>A</a:t>
            </a:r>
            <a:endParaRPr lang="ru-RU" altLang="ru-RU" sz="1800">
              <a:latin typeface="Arial Black" panose="020B0A04020102020204" pitchFamily="34" charset="0"/>
            </a:endParaRPr>
          </a:p>
        </p:txBody>
      </p:sp>
      <p:sp>
        <p:nvSpPr>
          <p:cNvPr id="2148" name="TextBox 8">
            <a:extLst>
              <a:ext uri="{FF2B5EF4-FFF2-40B4-BE49-F238E27FC236}">
                <a16:creationId xmlns:a16="http://schemas.microsoft.com/office/drawing/2014/main" id="{B89E2945-D9C7-285D-D499-46FD25B25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975" y="1895475"/>
            <a:ext cx="428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>
                <a:latin typeface="Arial Black" panose="020B0A04020102020204" pitchFamily="34" charset="0"/>
              </a:rPr>
              <a:t>B</a:t>
            </a:r>
            <a:endParaRPr lang="ru-RU" altLang="ru-RU" sz="1800">
              <a:latin typeface="Arial Black" panose="020B0A04020102020204" pitchFamily="34" charset="0"/>
            </a:endParaRPr>
          </a:p>
        </p:txBody>
      </p:sp>
      <p:sp>
        <p:nvSpPr>
          <p:cNvPr id="2149" name="TextBox 9">
            <a:extLst>
              <a:ext uri="{FF2B5EF4-FFF2-40B4-BE49-F238E27FC236}">
                <a16:creationId xmlns:a16="http://schemas.microsoft.com/office/drawing/2014/main" id="{21BF606C-E5E8-6618-EA74-4D22001187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75163" y="895350"/>
            <a:ext cx="428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>
                <a:latin typeface="Arial Black" panose="020B0A04020102020204" pitchFamily="34" charset="0"/>
              </a:rPr>
              <a:t>S</a:t>
            </a:r>
            <a:endParaRPr lang="ru-RU" altLang="ru-RU" sz="1800">
              <a:latin typeface="Arial Black" panose="020B0A04020102020204" pitchFamily="34" charset="0"/>
            </a:endParaRPr>
          </a:p>
        </p:txBody>
      </p:sp>
      <p:sp>
        <p:nvSpPr>
          <p:cNvPr id="2150" name="TextBox 10">
            <a:extLst>
              <a:ext uri="{FF2B5EF4-FFF2-40B4-BE49-F238E27FC236}">
                <a16:creationId xmlns:a16="http://schemas.microsoft.com/office/drawing/2014/main" id="{F6E6695E-7A8E-B220-0A6A-DB80A6A3D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0413" y="1893888"/>
            <a:ext cx="430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ru-RU" sz="1800">
                <a:latin typeface="Arial Black" panose="020B0A04020102020204" pitchFamily="34" charset="0"/>
              </a:rPr>
              <a:t>P</a:t>
            </a:r>
            <a:endParaRPr lang="ru-RU" altLang="ru-RU" sz="1800">
              <a:latin typeface="Arial Black" panose="020B0A04020102020204" pitchFamily="34" charset="0"/>
            </a:endParaRPr>
          </a:p>
        </p:txBody>
      </p:sp>
      <p:grpSp>
        <p:nvGrpSpPr>
          <p:cNvPr id="2158" name="Group 110">
            <a:extLst>
              <a:ext uri="{FF2B5EF4-FFF2-40B4-BE49-F238E27FC236}">
                <a16:creationId xmlns:a16="http://schemas.microsoft.com/office/drawing/2014/main" id="{F1572024-5908-67CC-430C-70B92679A3EF}"/>
              </a:ext>
            </a:extLst>
          </p:cNvPr>
          <p:cNvGrpSpPr>
            <a:grpSpLocks/>
          </p:cNvGrpSpPr>
          <p:nvPr/>
        </p:nvGrpSpPr>
        <p:grpSpPr bwMode="auto">
          <a:xfrm>
            <a:off x="152400" y="3141663"/>
            <a:ext cx="5811838" cy="3452812"/>
            <a:chOff x="1001" y="2145"/>
            <a:chExt cx="3661" cy="2175"/>
          </a:xfrm>
        </p:grpSpPr>
        <p:pic>
          <p:nvPicPr>
            <p:cNvPr id="2051" name="Рисунок 5">
              <a:extLst>
                <a:ext uri="{FF2B5EF4-FFF2-40B4-BE49-F238E27FC236}">
                  <a16:creationId xmlns:a16="http://schemas.microsoft.com/office/drawing/2014/main" id="{75ABC994-EC8B-2B73-732F-EEBA7E2FFAE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83" y="2145"/>
              <a:ext cx="3395" cy="2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51" name="TextBox 11">
              <a:extLst>
                <a:ext uri="{FF2B5EF4-FFF2-40B4-BE49-F238E27FC236}">
                  <a16:creationId xmlns:a16="http://schemas.microsoft.com/office/drawing/2014/main" id="{2DA87EEC-D972-E959-B844-91FE4353C3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1" y="3027"/>
              <a:ext cx="2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B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2152" name="TextBox 12">
              <a:extLst>
                <a:ext uri="{FF2B5EF4-FFF2-40B4-BE49-F238E27FC236}">
                  <a16:creationId xmlns:a16="http://schemas.microsoft.com/office/drawing/2014/main" id="{DF197B5C-5ED1-953D-8772-E2802A47F7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1" y="2309"/>
              <a:ext cx="2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A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2153" name="TextBox 13">
              <a:extLst>
                <a:ext uri="{FF2B5EF4-FFF2-40B4-BE49-F238E27FC236}">
                  <a16:creationId xmlns:a16="http://schemas.microsoft.com/office/drawing/2014/main" id="{7B6A7047-4876-BD9E-4197-8CB37AE12E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01" y="3740"/>
              <a:ext cx="270" cy="2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C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2154" name="TextBox 14">
              <a:extLst>
                <a:ext uri="{FF2B5EF4-FFF2-40B4-BE49-F238E27FC236}">
                  <a16:creationId xmlns:a16="http://schemas.microsoft.com/office/drawing/2014/main" id="{553AEFC3-C050-8F11-C782-A097D307F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43" y="2236"/>
              <a:ext cx="27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S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2155" name="TextBox 15">
              <a:extLst>
                <a:ext uri="{FF2B5EF4-FFF2-40B4-BE49-F238E27FC236}">
                  <a16:creationId xmlns:a16="http://schemas.microsoft.com/office/drawing/2014/main" id="{7F04D7EA-030F-C3A0-D94A-DDC0453D7C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91" y="3290"/>
              <a:ext cx="27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P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</p:grpSp>
      <p:sp>
        <p:nvSpPr>
          <p:cNvPr id="2156" name="TextBox 3">
            <a:extLst>
              <a:ext uri="{FF2B5EF4-FFF2-40B4-BE49-F238E27FC236}">
                <a16:creationId xmlns:a16="http://schemas.microsoft.com/office/drawing/2014/main" id="{9FF05C46-AA7C-6BDA-AE2B-DAED83B85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763838"/>
            <a:ext cx="7400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 Black" panose="020B0A04020102020204" pitchFamily="34" charset="0"/>
              </a:rPr>
              <a:t>Схема сумматора трех бит (сумматора)</a:t>
            </a:r>
          </a:p>
        </p:txBody>
      </p:sp>
      <p:sp>
        <p:nvSpPr>
          <p:cNvPr id="2159" name="Text Box 111">
            <a:extLst>
              <a:ext uri="{FF2B5EF4-FFF2-40B4-BE49-F238E27FC236}">
                <a16:creationId xmlns:a16="http://schemas.microsoft.com/office/drawing/2014/main" id="{1D8E40E4-F548-121C-3B31-9DA78D8138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0875" y="6156325"/>
            <a:ext cx="39211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Данные схемы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223" name="Text Box 175">
            <a:extLst>
              <a:ext uri="{FF2B5EF4-FFF2-40B4-BE49-F238E27FC236}">
                <a16:creationId xmlns:a16="http://schemas.microsoft.com/office/drawing/2014/main" id="{25403B26-72B6-21E1-9F49-D767AC6706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11557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№4</a:t>
            </a:r>
          </a:p>
        </p:txBody>
      </p:sp>
      <p:sp>
        <p:nvSpPr>
          <p:cNvPr id="2224" name="Text Box 176">
            <a:extLst>
              <a:ext uri="{FF2B5EF4-FFF2-40B4-BE49-F238E27FC236}">
                <a16:creationId xmlns:a16="http://schemas.microsoft.com/office/drawing/2014/main" id="{9ED2CE5C-879E-EBF1-F701-2C625EF4B7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600" y="59055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№5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16CFA846-E5B5-DD87-DF80-6A8B3379DA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9549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ru-RU" altLang="ru-RU" sz="2400" b="1" dirty="0">
                <a:latin typeface="Arial" panose="020B0604020202020204" pitchFamily="34" charset="0"/>
              </a:rPr>
              <a:t>Задание: создать логическую схему в </a:t>
            </a:r>
            <a:r>
              <a:rPr lang="en-US" altLang="ru-RU" sz="2400" b="1" dirty="0" err="1">
                <a:latin typeface="Arial" panose="020B0604020202020204" pitchFamily="34" charset="0"/>
              </a:rPr>
              <a:t>MMLogic</a:t>
            </a:r>
            <a:r>
              <a:rPr lang="en-US" altLang="ru-RU" sz="2400" b="1" dirty="0">
                <a:latin typeface="Arial" panose="020B0604020202020204" pitchFamily="34" charset="0"/>
              </a:rPr>
              <a:t> </a:t>
            </a:r>
            <a:r>
              <a:rPr lang="ru-RU" altLang="ru-RU" sz="2400" b="1" dirty="0">
                <a:latin typeface="Arial" panose="020B0604020202020204" pitchFamily="34" charset="0"/>
              </a:rPr>
              <a:t>сумматора двух двухбитных числа: А (а0, а1) и В (</a:t>
            </a:r>
            <a:r>
              <a:rPr lang="en-US" altLang="ru-RU" sz="2400" b="1" dirty="0">
                <a:latin typeface="Arial" panose="020B0604020202020204" pitchFamily="34" charset="0"/>
              </a:rPr>
              <a:t>b</a:t>
            </a:r>
            <a:r>
              <a:rPr lang="ru-RU" altLang="ru-RU" sz="2400" b="1" dirty="0">
                <a:latin typeface="Arial" panose="020B0604020202020204" pitchFamily="34" charset="0"/>
              </a:rPr>
              <a:t>0, </a:t>
            </a:r>
            <a:r>
              <a:rPr lang="en-US" altLang="ru-RU" sz="2400" b="1" dirty="0">
                <a:latin typeface="Arial" panose="020B0604020202020204" pitchFamily="34" charset="0"/>
              </a:rPr>
              <a:t>b</a:t>
            </a:r>
            <a:r>
              <a:rPr lang="ru-RU" altLang="ru-RU" sz="2400" b="1" dirty="0">
                <a:latin typeface="Arial" panose="020B0604020202020204" pitchFamily="34" charset="0"/>
              </a:rPr>
              <a:t>1): первым идет сумматор на 2 входа (полусумматор), вторым - на 3 входа(сумматор):</a:t>
            </a:r>
            <a:endParaRPr lang="en-US" altLang="ru-RU" sz="2400" b="1" dirty="0">
              <a:latin typeface="Arial" panose="020B0604020202020204" pitchFamily="34" charset="0"/>
            </a:endParaRPr>
          </a:p>
        </p:txBody>
      </p:sp>
      <p:grpSp>
        <p:nvGrpSpPr>
          <p:cNvPr id="3075" name="Группа 36">
            <a:extLst>
              <a:ext uri="{FF2B5EF4-FFF2-40B4-BE49-F238E27FC236}">
                <a16:creationId xmlns:a16="http://schemas.microsoft.com/office/drawing/2014/main" id="{892712DE-2FE5-7E2B-64E4-4C4C48DC23F0}"/>
              </a:ext>
            </a:extLst>
          </p:cNvPr>
          <p:cNvGrpSpPr>
            <a:grpSpLocks/>
          </p:cNvGrpSpPr>
          <p:nvPr/>
        </p:nvGrpSpPr>
        <p:grpSpPr bwMode="auto">
          <a:xfrm>
            <a:off x="312738" y="2557463"/>
            <a:ext cx="6480175" cy="2384425"/>
            <a:chOff x="1572718" y="2863254"/>
            <a:chExt cx="6479360" cy="2383042"/>
          </a:xfrm>
        </p:grpSpPr>
        <p:sp>
          <p:nvSpPr>
            <p:cNvPr id="3076" name="Rectangle 6">
              <a:extLst>
                <a:ext uri="{FF2B5EF4-FFF2-40B4-BE49-F238E27FC236}">
                  <a16:creationId xmlns:a16="http://schemas.microsoft.com/office/drawing/2014/main" id="{BB72CD29-2172-3600-704A-6D68E4A3AF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96877" y="3076025"/>
              <a:ext cx="1278039" cy="153195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3077" name="Line 7">
              <a:extLst>
                <a:ext uri="{FF2B5EF4-FFF2-40B4-BE49-F238E27FC236}">
                  <a16:creationId xmlns:a16="http://schemas.microsoft.com/office/drawing/2014/main" id="{AE4E4E41-6B56-1B95-11C9-DF17574EE7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1327" y="3388090"/>
              <a:ext cx="4755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78" name="Line 8">
              <a:extLst>
                <a:ext uri="{FF2B5EF4-FFF2-40B4-BE49-F238E27FC236}">
                  <a16:creationId xmlns:a16="http://schemas.microsoft.com/office/drawing/2014/main" id="{07AD65B9-C37E-A9F1-D834-8F45CB8E3CD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1327" y="4295916"/>
              <a:ext cx="4755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Text Box 9">
              <a:extLst>
                <a:ext uri="{FF2B5EF4-FFF2-40B4-BE49-F238E27FC236}">
                  <a16:creationId xmlns:a16="http://schemas.microsoft.com/office/drawing/2014/main" id="{3D876F0F-496C-C911-46DE-95E1A7A964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2718" y="3018739"/>
              <a:ext cx="684126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</a:t>
              </a:r>
              <a:r>
                <a:rPr lang="ru-RU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10" name="Text Box 10">
              <a:extLst>
                <a:ext uri="{FF2B5EF4-FFF2-40B4-BE49-F238E27FC236}">
                  <a16:creationId xmlns:a16="http://schemas.microsoft.com/office/drawing/2014/main" id="{8DA45C6E-5A1F-D108-AD47-381BFB269D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72718" y="3899290"/>
              <a:ext cx="684126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</a:t>
              </a:r>
              <a:r>
                <a:rPr lang="ru-RU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3081" name="Line 11">
              <a:extLst>
                <a:ext uri="{FF2B5EF4-FFF2-40B4-BE49-F238E27FC236}">
                  <a16:creationId xmlns:a16="http://schemas.microsoft.com/office/drawing/2014/main" id="{85AAD1AA-A8F2-F969-57AE-F67A3CEBE8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74916" y="3302982"/>
              <a:ext cx="124831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Text Box 12">
              <a:extLst>
                <a:ext uri="{FF2B5EF4-FFF2-40B4-BE49-F238E27FC236}">
                  <a16:creationId xmlns:a16="http://schemas.microsoft.com/office/drawing/2014/main" id="{03292FF5-0FA3-7903-5BFC-ECEBBDE2B4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04462" y="4040496"/>
              <a:ext cx="504762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3" name="Text Box 13">
              <a:extLst>
                <a:ext uri="{FF2B5EF4-FFF2-40B4-BE49-F238E27FC236}">
                  <a16:creationId xmlns:a16="http://schemas.microsoft.com/office/drawing/2014/main" id="{4AA61696-4175-818B-3DEE-639839D91C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74304" y="2877533"/>
              <a:ext cx="506348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084" name="Rectangle 14">
              <a:extLst>
                <a:ext uri="{FF2B5EF4-FFF2-40B4-BE49-F238E27FC236}">
                  <a16:creationId xmlns:a16="http://schemas.microsoft.com/office/drawing/2014/main" id="{C178BCB5-43FB-ECCB-5696-5B624D6F46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52955" y="3104395"/>
              <a:ext cx="1278039" cy="153195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3085" name="Line 15">
              <a:extLst>
                <a:ext uri="{FF2B5EF4-FFF2-40B4-BE49-F238E27FC236}">
                  <a16:creationId xmlns:a16="http://schemas.microsoft.com/office/drawing/2014/main" id="{6FE48CFE-B674-8088-DE39-5490789CE0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7405" y="3842003"/>
              <a:ext cx="4755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86" name="Line 16">
              <a:extLst>
                <a:ext uri="{FF2B5EF4-FFF2-40B4-BE49-F238E27FC236}">
                  <a16:creationId xmlns:a16="http://schemas.microsoft.com/office/drawing/2014/main" id="{FC1C6B29-3543-1D24-CFCE-6F7896233CD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77405" y="4352655"/>
              <a:ext cx="47554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" name="Text Box 17">
              <a:extLst>
                <a:ext uri="{FF2B5EF4-FFF2-40B4-BE49-F238E27FC236}">
                  <a16:creationId xmlns:a16="http://schemas.microsoft.com/office/drawing/2014/main" id="{2332E9D2-5BC5-2953-C9D5-8B18E40B48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272" y="3472500"/>
              <a:ext cx="684126" cy="455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a1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8" name="Text Box 18">
              <a:extLst>
                <a:ext uri="{FF2B5EF4-FFF2-40B4-BE49-F238E27FC236}">
                  <a16:creationId xmlns:a16="http://schemas.microsoft.com/office/drawing/2014/main" id="{32074EBC-591F-E253-D0E0-13992326A5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28272" y="3954821"/>
              <a:ext cx="684126" cy="4553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b1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19" name="Text Box 19">
              <a:extLst>
                <a:ext uri="{FF2B5EF4-FFF2-40B4-BE49-F238E27FC236}">
                  <a16:creationId xmlns:a16="http://schemas.microsoft.com/office/drawing/2014/main" id="{1EA84553-F7A8-4265-7A47-BC0F6BA88D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1444" y="4054775"/>
              <a:ext cx="504762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20" name="Text Box 20">
              <a:extLst>
                <a:ext uri="{FF2B5EF4-FFF2-40B4-BE49-F238E27FC236}">
                  <a16:creationId xmlns:a16="http://schemas.microsoft.com/office/drawing/2014/main" id="{5D8C78DE-C5F2-88EC-B18A-00531414AB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31444" y="2863254"/>
              <a:ext cx="504762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p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091" name="Freeform 21">
              <a:extLst>
                <a:ext uri="{FF2B5EF4-FFF2-40B4-BE49-F238E27FC236}">
                  <a16:creationId xmlns:a16="http://schemas.microsoft.com/office/drawing/2014/main" id="{9446E7E8-2DDA-52A8-C997-CD1BAE4CA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4916" y="4409394"/>
              <a:ext cx="475549" cy="397174"/>
            </a:xfrm>
            <a:custGeom>
              <a:avLst/>
              <a:gdLst>
                <a:gd name="T0" fmla="*/ 0 w 476"/>
                <a:gd name="T1" fmla="*/ 0 h 1680"/>
                <a:gd name="T2" fmla="*/ 475549 w 476"/>
                <a:gd name="T3" fmla="*/ 0 h 1680"/>
                <a:gd name="T4" fmla="*/ 475549 w 476"/>
                <a:gd name="T5" fmla="*/ 397174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6" h="1680">
                  <a:moveTo>
                    <a:pt x="0" y="0"/>
                  </a:moveTo>
                  <a:lnTo>
                    <a:pt x="476" y="0"/>
                  </a:lnTo>
                  <a:lnTo>
                    <a:pt x="476" y="16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2" name="Freeform 29">
              <a:extLst>
                <a:ext uri="{FF2B5EF4-FFF2-40B4-BE49-F238E27FC236}">
                  <a16:creationId xmlns:a16="http://schemas.microsoft.com/office/drawing/2014/main" id="{470C5498-08B4-BA54-9CB0-FB54D07E4C23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0994" y="4423579"/>
              <a:ext cx="475549" cy="397174"/>
            </a:xfrm>
            <a:custGeom>
              <a:avLst/>
              <a:gdLst>
                <a:gd name="T0" fmla="*/ 0 w 476"/>
                <a:gd name="T1" fmla="*/ 0 h 1680"/>
                <a:gd name="T2" fmla="*/ 475549 w 476"/>
                <a:gd name="T3" fmla="*/ 0 h 1680"/>
                <a:gd name="T4" fmla="*/ 475549 w 476"/>
                <a:gd name="T5" fmla="*/ 397174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6" h="1680">
                  <a:moveTo>
                    <a:pt x="0" y="0"/>
                  </a:moveTo>
                  <a:lnTo>
                    <a:pt x="476" y="0"/>
                  </a:lnTo>
                  <a:lnTo>
                    <a:pt x="476" y="16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093" name="Freeform 31">
              <a:extLst>
                <a:ext uri="{FF2B5EF4-FFF2-40B4-BE49-F238E27FC236}">
                  <a16:creationId xmlns:a16="http://schemas.microsoft.com/office/drawing/2014/main" id="{254C3926-DB12-03ED-52BD-4C7444AC977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1062" y="3278261"/>
              <a:ext cx="1509769" cy="1514121"/>
            </a:xfrm>
            <a:custGeom>
              <a:avLst/>
              <a:gdLst>
                <a:gd name="T0" fmla="*/ 0 w 476"/>
                <a:gd name="T1" fmla="*/ 0 h 1680"/>
                <a:gd name="T2" fmla="*/ 1509769 w 476"/>
                <a:gd name="T3" fmla="*/ 0 h 1680"/>
                <a:gd name="T4" fmla="*/ 1509769 w 476"/>
                <a:gd name="T5" fmla="*/ 1514121 h 168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76" h="1680">
                  <a:moveTo>
                    <a:pt x="0" y="0"/>
                  </a:moveTo>
                  <a:lnTo>
                    <a:pt x="476" y="0"/>
                  </a:lnTo>
                  <a:lnTo>
                    <a:pt x="476" y="16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" name="Text Box 33">
              <a:extLst>
                <a:ext uri="{FF2B5EF4-FFF2-40B4-BE49-F238E27FC236}">
                  <a16:creationId xmlns:a16="http://schemas.microsoft.com/office/drawing/2014/main" id="{4064363A-0EEA-F2A7-5F59-E2782A8F82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93351" y="4792534"/>
              <a:ext cx="684127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</a:t>
              </a:r>
              <a:r>
                <a:rPr lang="ru-RU" altLang="ru-RU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0</a:t>
              </a:r>
            </a:p>
          </p:txBody>
        </p:sp>
        <p:sp>
          <p:nvSpPr>
            <p:cNvPr id="34" name="Text Box 34">
              <a:extLst>
                <a:ext uri="{FF2B5EF4-FFF2-40B4-BE49-F238E27FC236}">
                  <a16:creationId xmlns:a16="http://schemas.microsoft.com/office/drawing/2014/main" id="{2206A9BA-7332-F0B3-7CF9-7B4DC82589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79064" y="4763976"/>
              <a:ext cx="684126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s1</a:t>
              </a:r>
              <a:endParaRPr lang="ru-RU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  <p:sp>
          <p:nvSpPr>
            <p:cNvPr id="35" name="Text Box 35">
              <a:extLst>
                <a:ext uri="{FF2B5EF4-FFF2-40B4-BE49-F238E27FC236}">
                  <a16:creationId xmlns:a16="http://schemas.microsoft.com/office/drawing/2014/main" id="{EFCE05E3-9572-640C-589F-0DBB15C7671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7951" y="4760803"/>
              <a:ext cx="684127" cy="4537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>
                <a:defRPr/>
              </a:pPr>
              <a:r>
                <a:rPr lang="en-US" altLang="ru-RU" sz="2000" b="1" dirty="0">
                  <a:effectLst>
                    <a:outerShdw blurRad="38100" dist="38100" dir="2700000" algn="tl">
                      <a:srgbClr val="C0C0C0"/>
                    </a:outerShdw>
                  </a:effectLst>
                </a:rPr>
                <a:t>s2</a:t>
              </a:r>
              <a:endParaRPr lang="ru-RU" altLang="ru-RU" sz="2000" b="1" dirty="0">
                <a:effectLst>
                  <a:outerShdw blurRad="38100" dist="38100" dir="2700000" algn="tl">
                    <a:srgbClr val="C0C0C0"/>
                  </a:outerShdw>
                </a:effectLst>
              </a:endParaRPr>
            </a:p>
          </p:txBody>
        </p:sp>
      </p:grpSp>
      <p:graphicFrame>
        <p:nvGraphicFramePr>
          <p:cNvPr id="2" name="Таблица 3">
            <a:extLst>
              <a:ext uri="{FF2B5EF4-FFF2-40B4-BE49-F238E27FC236}">
                <a16:creationId xmlns:a16="http://schemas.microsoft.com/office/drawing/2014/main" id="{F0A3C068-AB8D-2AF7-5219-A05EE18CC648}"/>
              </a:ext>
            </a:extLst>
          </p:cNvPr>
          <p:cNvGraphicFramePr>
            <a:graphicFrameLocks noGrp="1"/>
          </p:cNvGraphicFramePr>
          <p:nvPr/>
        </p:nvGraphicFramePr>
        <p:xfrm>
          <a:off x="8047038" y="461963"/>
          <a:ext cx="3919538" cy="6303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5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S2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>
            <a:extLst>
              <a:ext uri="{FF2B5EF4-FFF2-40B4-BE49-F238E27FC236}">
                <a16:creationId xmlns:a16="http://schemas.microsoft.com/office/drawing/2014/main" id="{B4AE7257-40ED-B697-393D-1D2353AE8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724376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 Black" panose="020B0A04020102020204" pitchFamily="34" charset="0"/>
              </a:rPr>
              <a:t>Схема сумматора двух двоичных чисел на два бита.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EAF1793-5713-C279-0E99-5226E2C14314}"/>
              </a:ext>
            </a:extLst>
          </p:cNvPr>
          <p:cNvGraphicFramePr>
            <a:graphicFrameLocks noGrp="1"/>
          </p:cNvGraphicFramePr>
          <p:nvPr/>
        </p:nvGraphicFramePr>
        <p:xfrm>
          <a:off x="8047038" y="461963"/>
          <a:ext cx="3919538" cy="6303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5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S2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grpSp>
        <p:nvGrpSpPr>
          <p:cNvPr id="4254" name="Group 158">
            <a:extLst>
              <a:ext uri="{FF2B5EF4-FFF2-40B4-BE49-F238E27FC236}">
                <a16:creationId xmlns:a16="http://schemas.microsoft.com/office/drawing/2014/main" id="{3CBB9539-7D53-B512-17D9-9AA20AE3E996}"/>
              </a:ext>
            </a:extLst>
          </p:cNvPr>
          <p:cNvGrpSpPr>
            <a:grpSpLocks/>
          </p:cNvGrpSpPr>
          <p:nvPr/>
        </p:nvGrpSpPr>
        <p:grpSpPr bwMode="auto">
          <a:xfrm>
            <a:off x="0" y="828675"/>
            <a:ext cx="7554913" cy="4251325"/>
            <a:chOff x="0" y="965"/>
            <a:chExt cx="4759" cy="2678"/>
          </a:xfrm>
        </p:grpSpPr>
        <p:pic>
          <p:nvPicPr>
            <p:cNvPr id="4099" name="Рисунок 2">
              <a:extLst>
                <a:ext uri="{FF2B5EF4-FFF2-40B4-BE49-F238E27FC236}">
                  <a16:creationId xmlns:a16="http://schemas.microsoft.com/office/drawing/2014/main" id="{F4601D4F-02A3-C333-3CEC-8238A6124A8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1140"/>
              <a:ext cx="4759" cy="23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46" name="TextBox 1">
              <a:extLst>
                <a:ext uri="{FF2B5EF4-FFF2-40B4-BE49-F238E27FC236}">
                  <a16:creationId xmlns:a16="http://schemas.microsoft.com/office/drawing/2014/main" id="{68024AA2-B5F6-ECC6-3111-F34D148B8C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6" y="965"/>
              <a:ext cx="3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S0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4247" name="TextBox 5">
              <a:extLst>
                <a:ext uri="{FF2B5EF4-FFF2-40B4-BE49-F238E27FC236}">
                  <a16:creationId xmlns:a16="http://schemas.microsoft.com/office/drawing/2014/main" id="{6BDE75A4-DCB6-4024-5C64-AFDF89871F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6" y="965"/>
              <a:ext cx="32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S1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4248" name="TextBox 6">
              <a:extLst>
                <a:ext uri="{FF2B5EF4-FFF2-40B4-BE49-F238E27FC236}">
                  <a16:creationId xmlns:a16="http://schemas.microsoft.com/office/drawing/2014/main" id="{B7851CE9-45FF-B07B-8066-430436122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" y="965"/>
              <a:ext cx="32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S2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4249" name="TextBox 7">
              <a:extLst>
                <a:ext uri="{FF2B5EF4-FFF2-40B4-BE49-F238E27FC236}">
                  <a16:creationId xmlns:a16="http://schemas.microsoft.com/office/drawing/2014/main" id="{197F4704-2640-2E44-BF3C-D662C4AD84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2047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A0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4250" name="TextBox 8">
              <a:extLst>
                <a:ext uri="{FF2B5EF4-FFF2-40B4-BE49-F238E27FC236}">
                  <a16:creationId xmlns:a16="http://schemas.microsoft.com/office/drawing/2014/main" id="{C1344ED1-A728-4ACC-13A6-3E24F24594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9" y="2047"/>
              <a:ext cx="3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A1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4251" name="TextBox 9">
              <a:extLst>
                <a:ext uri="{FF2B5EF4-FFF2-40B4-BE49-F238E27FC236}">
                  <a16:creationId xmlns:a16="http://schemas.microsoft.com/office/drawing/2014/main" id="{63979469-733B-A80E-ED98-A8FACC64BD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64" y="3400"/>
              <a:ext cx="36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B0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  <p:sp>
          <p:nvSpPr>
            <p:cNvPr id="4252" name="TextBox 10">
              <a:extLst>
                <a:ext uri="{FF2B5EF4-FFF2-40B4-BE49-F238E27FC236}">
                  <a16:creationId xmlns:a16="http://schemas.microsoft.com/office/drawing/2014/main" id="{F3D25826-2465-793E-C4C5-4F45AD956E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9" y="3412"/>
              <a:ext cx="36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ru-RU" sz="1800">
                  <a:latin typeface="Arial Black" panose="020B0A04020102020204" pitchFamily="34" charset="0"/>
                </a:rPr>
                <a:t>B1</a:t>
              </a:r>
              <a:endParaRPr lang="ru-RU" altLang="ru-RU" sz="1800">
                <a:latin typeface="Arial Black" panose="020B0A04020102020204" pitchFamily="34" charset="0"/>
              </a:endParaRPr>
            </a:p>
          </p:txBody>
        </p:sp>
      </p:grpSp>
      <p:sp>
        <p:nvSpPr>
          <p:cNvPr id="4255" name="Text Box 159">
            <a:extLst>
              <a:ext uri="{FF2B5EF4-FFF2-40B4-BE49-F238E27FC236}">
                <a16:creationId xmlns:a16="http://schemas.microsoft.com/office/drawing/2014/main" id="{0B937D91-F4AD-8285-0607-6CA9FACFF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4113" y="5678488"/>
            <a:ext cx="2808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Данную схему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4256" name="Text Box 160">
            <a:extLst>
              <a:ext uri="{FF2B5EF4-FFF2-40B4-BE49-F238E27FC236}">
                <a16:creationId xmlns:a16="http://schemas.microsoft.com/office/drawing/2014/main" id="{49089803-F269-B279-1344-5EE80458C3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2600" y="56896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№6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Рисунок 3">
            <a:extLst>
              <a:ext uri="{FF2B5EF4-FFF2-40B4-BE49-F238E27FC236}">
                <a16:creationId xmlns:a16="http://schemas.microsoft.com/office/drawing/2014/main" id="{06813E69-B78A-34AF-C83D-DD99E9B66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25" y="1233488"/>
            <a:ext cx="6892925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4">
            <a:extLst>
              <a:ext uri="{FF2B5EF4-FFF2-40B4-BE49-F238E27FC236}">
                <a16:creationId xmlns:a16="http://schemas.microsoft.com/office/drawing/2014/main" id="{1E0DF1FF-6D0C-99D6-2C83-5DCC767D5C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9358313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 Black" panose="020B0A04020102020204" pitchFamily="34" charset="0"/>
              </a:rPr>
              <a:t>Схема сумматора двух двоичных чисел на два бита.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2400">
                <a:latin typeface="Arial Black" panose="020B0A04020102020204" pitchFamily="34" charset="0"/>
              </a:rPr>
              <a:t>Заменить лампочки на индикатор.</a:t>
            </a: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080C811-7985-D02C-B40E-8B16AEFDEF51}"/>
              </a:ext>
            </a:extLst>
          </p:cNvPr>
          <p:cNvGraphicFramePr>
            <a:graphicFrameLocks noGrp="1"/>
          </p:cNvGraphicFramePr>
          <p:nvPr/>
        </p:nvGraphicFramePr>
        <p:xfrm>
          <a:off x="8047038" y="461963"/>
          <a:ext cx="3919538" cy="63039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7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07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057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9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A0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B0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S2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S0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082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1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solidFill>
                            <a:schemeClr val="tx1"/>
                          </a:solidFill>
                          <a:latin typeface="Arial Black" panose="020B0A04020102020204" pitchFamily="34" charset="0"/>
                        </a:rPr>
                        <a:t>0</a:t>
                      </a:r>
                      <a:endParaRPr lang="ru-RU" sz="1800" dirty="0">
                        <a:solidFill>
                          <a:schemeClr val="tx1"/>
                        </a:solidFill>
                        <a:latin typeface="Arial Black" panose="020B0A04020102020204" pitchFamily="34" charset="0"/>
                      </a:endParaRPr>
                    </a:p>
                  </a:txBody>
                  <a:tcPr marL="91461" marR="91461" marT="45718" marB="4571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271" name="Text Box 151">
            <a:extLst>
              <a:ext uri="{FF2B5EF4-FFF2-40B4-BE49-F238E27FC236}">
                <a16:creationId xmlns:a16="http://schemas.microsoft.com/office/drawing/2014/main" id="{5054600C-A309-3595-26E4-8F26761AB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025" y="5680075"/>
            <a:ext cx="2808288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Данную схему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5272" name="Text Box 152">
            <a:extLst>
              <a:ext uri="{FF2B5EF4-FFF2-40B4-BE49-F238E27FC236}">
                <a16:creationId xmlns:a16="http://schemas.microsoft.com/office/drawing/2014/main" id="{CA25348A-3EFC-2327-0E53-7845C9A89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25900" y="56642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№7</a:t>
            </a:r>
          </a:p>
        </p:txBody>
      </p:sp>
      <p:sp>
        <p:nvSpPr>
          <p:cNvPr id="5273" name="Text Box 153">
            <a:extLst>
              <a:ext uri="{FF2B5EF4-FFF2-40B4-BE49-F238E27FC236}">
                <a16:creationId xmlns:a16="http://schemas.microsoft.com/office/drawing/2014/main" id="{AF3338F0-0674-CA44-E22A-BAD188348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8100" y="4724400"/>
            <a:ext cx="5969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latin typeface="Arial Black" panose="020B0A04020102020204" pitchFamily="34" charset="0"/>
              </a:rPr>
              <a:t>A0</a:t>
            </a:r>
          </a:p>
          <a:p>
            <a:pPr>
              <a:spcBef>
                <a:spcPct val="50000"/>
              </a:spcBef>
            </a:pPr>
            <a:r>
              <a:rPr lang="en-US" altLang="ru-RU" sz="2000" b="1">
                <a:latin typeface="Arial Black" panose="020B0A04020102020204" pitchFamily="34" charset="0"/>
              </a:rPr>
              <a:t>B0</a:t>
            </a:r>
            <a:endParaRPr lang="ru-RU" altLang="ru-RU" sz="2000" b="1">
              <a:latin typeface="Arial Black" panose="020B0A04020102020204" pitchFamily="34" charset="0"/>
            </a:endParaRPr>
          </a:p>
        </p:txBody>
      </p:sp>
      <p:sp>
        <p:nvSpPr>
          <p:cNvPr id="5274" name="Text Box 154">
            <a:extLst>
              <a:ext uri="{FF2B5EF4-FFF2-40B4-BE49-F238E27FC236}">
                <a16:creationId xmlns:a16="http://schemas.microsoft.com/office/drawing/2014/main" id="{1D0C2087-D330-8114-F05E-27283AE34A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5300" y="4724400"/>
            <a:ext cx="5969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 b="1">
                <a:latin typeface="Arial Black" panose="020B0A04020102020204" pitchFamily="34" charset="0"/>
              </a:rPr>
              <a:t>A1</a:t>
            </a:r>
          </a:p>
          <a:p>
            <a:pPr>
              <a:spcBef>
                <a:spcPct val="50000"/>
              </a:spcBef>
            </a:pPr>
            <a:r>
              <a:rPr lang="en-US" altLang="ru-RU" sz="2000" b="1">
                <a:latin typeface="Arial Black" panose="020B0A04020102020204" pitchFamily="34" charset="0"/>
              </a:rPr>
              <a:t>B1</a:t>
            </a:r>
            <a:endParaRPr lang="ru-RU" altLang="ru-RU" sz="2000" b="1">
              <a:latin typeface="Arial Black" panose="020B0A04020102020204" pitchFamily="34" charset="0"/>
            </a:endParaRPr>
          </a:p>
        </p:txBody>
      </p:sp>
      <p:sp>
        <p:nvSpPr>
          <p:cNvPr id="5275" name="Text Box 155">
            <a:extLst>
              <a:ext uri="{FF2B5EF4-FFF2-40B4-BE49-F238E27FC236}">
                <a16:creationId xmlns:a16="http://schemas.microsoft.com/office/drawing/2014/main" id="{179B9B7E-AFC5-A27F-FFFD-816E8C3AE4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4800" y="863600"/>
            <a:ext cx="1892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ru-RU" sz="2000">
                <a:latin typeface="Arial Black" panose="020B0A04020102020204" pitchFamily="34" charset="0"/>
              </a:rPr>
              <a:t>S2   S1   S0</a:t>
            </a:r>
            <a:endParaRPr lang="ru-RU" altLang="ru-RU" sz="2000"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Text Box 3">
            <a:extLst>
              <a:ext uri="{FF2B5EF4-FFF2-40B4-BE49-F238E27FC236}">
                <a16:creationId xmlns:a16="http://schemas.microsoft.com/office/drawing/2014/main" id="{9799D147-5945-F53B-F9C1-ABA8CD6F6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338" y="0"/>
            <a:ext cx="1066441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8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Сумматор</a:t>
            </a:r>
            <a:r>
              <a:rPr lang="ru-RU" alt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— это электронная логическая схема, выполняющая суммирование двоичных чисел </a:t>
            </a: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B2776B5F-EA05-1971-939D-77DB2F8168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54107"/>
            <a:ext cx="12192000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400" b="1" dirty="0">
                <a:latin typeface="Arial" panose="020B0604020202020204" pitchFamily="34" charset="0"/>
              </a:rPr>
              <a:t>Многоразрядный двоичный сумматор, предназначенный для сложения многоразрядных двоичных чисел, представляет собой комбинацию одноразрядных сумматоров. Схема вычисления суммы </a:t>
            </a:r>
            <a:r>
              <a:rPr lang="ru-RU" altLang="ru-RU" sz="2800" b="1" dirty="0">
                <a:latin typeface="Arial" panose="020B0604020202020204" pitchFamily="34" charset="0"/>
              </a:rPr>
              <a:t>C = (с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3</a:t>
            </a:r>
            <a:r>
              <a:rPr lang="ru-RU" altLang="ru-RU" sz="2800" b="1" dirty="0">
                <a:latin typeface="Arial" panose="020B0604020202020204" pitchFamily="34" charset="0"/>
              </a:rPr>
              <a:t> c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2</a:t>
            </a:r>
            <a:r>
              <a:rPr lang="ru-RU" altLang="ru-RU" sz="2800" b="1" dirty="0">
                <a:latin typeface="Arial" panose="020B0604020202020204" pitchFamily="34" charset="0"/>
              </a:rPr>
              <a:t> c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1</a:t>
            </a:r>
            <a:r>
              <a:rPr lang="ru-RU" altLang="ru-RU" sz="2800" b="1" dirty="0">
                <a:latin typeface="Arial" panose="020B0604020202020204" pitchFamily="34" charset="0"/>
              </a:rPr>
              <a:t> c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0</a:t>
            </a:r>
            <a:r>
              <a:rPr lang="ru-RU" altLang="ru-RU" sz="2800" b="1" dirty="0">
                <a:latin typeface="Arial" panose="020B0604020202020204" pitchFamily="34" charset="0"/>
              </a:rPr>
              <a:t>)</a:t>
            </a:r>
            <a:r>
              <a:rPr lang="ru-RU" altLang="ru-RU" sz="2400" b="1" dirty="0">
                <a:latin typeface="Arial" panose="020B0604020202020204" pitchFamily="34" charset="0"/>
              </a:rPr>
              <a:t> двух двоичных трехразрядных чисел   </a:t>
            </a:r>
            <a:r>
              <a:rPr lang="ru-RU" altLang="ru-RU" sz="2800" b="1" dirty="0">
                <a:latin typeface="Arial" panose="020B0604020202020204" pitchFamily="34" charset="0"/>
              </a:rPr>
              <a:t>A = (a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2</a:t>
            </a:r>
            <a:r>
              <a:rPr lang="ru-RU" altLang="ru-RU" sz="2800" b="1" dirty="0">
                <a:latin typeface="Arial" panose="020B0604020202020204" pitchFamily="34" charset="0"/>
              </a:rPr>
              <a:t> a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1</a:t>
            </a:r>
            <a:r>
              <a:rPr lang="ru-RU" altLang="ru-RU" sz="2800" b="1" dirty="0">
                <a:latin typeface="Arial" panose="020B0604020202020204" pitchFamily="34" charset="0"/>
              </a:rPr>
              <a:t> a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0</a:t>
            </a:r>
            <a:r>
              <a:rPr lang="ru-RU" altLang="ru-RU" sz="2800" b="1" dirty="0">
                <a:latin typeface="Arial" panose="020B0604020202020204" pitchFamily="34" charset="0"/>
              </a:rPr>
              <a:t>)</a:t>
            </a:r>
            <a:r>
              <a:rPr lang="ru-RU" altLang="ru-RU" sz="2400" b="1" dirty="0">
                <a:latin typeface="Arial" panose="020B0604020202020204" pitchFamily="34" charset="0"/>
              </a:rPr>
              <a:t>  и    </a:t>
            </a:r>
            <a:r>
              <a:rPr lang="ru-RU" altLang="ru-RU" sz="2800" b="1" dirty="0">
                <a:latin typeface="Arial" panose="020B0604020202020204" pitchFamily="34" charset="0"/>
              </a:rPr>
              <a:t>B = (b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2</a:t>
            </a:r>
            <a:r>
              <a:rPr lang="ru-RU" altLang="ru-RU" sz="2800" b="1" dirty="0">
                <a:latin typeface="Arial" panose="020B0604020202020204" pitchFamily="34" charset="0"/>
              </a:rPr>
              <a:t> b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1</a:t>
            </a:r>
            <a:r>
              <a:rPr lang="ru-RU" altLang="ru-RU" sz="2800" b="1" dirty="0">
                <a:latin typeface="Arial" panose="020B0604020202020204" pitchFamily="34" charset="0"/>
              </a:rPr>
              <a:t> b</a:t>
            </a:r>
            <a:r>
              <a:rPr lang="ru-RU" altLang="ru-RU" sz="2800" b="1" baseline="-25000" dirty="0">
                <a:latin typeface="Arial" panose="020B0604020202020204" pitchFamily="34" charset="0"/>
              </a:rPr>
              <a:t>0</a:t>
            </a:r>
            <a:r>
              <a:rPr lang="ru-RU" altLang="ru-RU" sz="2800" b="1" dirty="0">
                <a:latin typeface="Arial" panose="020B0604020202020204" pitchFamily="34" charset="0"/>
              </a:rPr>
              <a:t>)</a:t>
            </a:r>
            <a:r>
              <a:rPr lang="ru-RU" altLang="ru-RU" sz="2400" b="1" dirty="0">
                <a:latin typeface="Arial" panose="020B0604020202020204" pitchFamily="34" charset="0"/>
              </a:rPr>
              <a:t> имеет вид:</a:t>
            </a:r>
            <a:r>
              <a:rPr lang="ru-RU" altLang="ru-RU" sz="2400" b="1" dirty="0">
                <a:solidFill>
                  <a:schemeClr val="accent2"/>
                </a:solidFill>
                <a:latin typeface="Arial" panose="020B0604020202020204" pitchFamily="34" charset="0"/>
              </a:rPr>
              <a:t> </a:t>
            </a:r>
          </a:p>
        </p:txBody>
      </p:sp>
      <p:pic>
        <p:nvPicPr>
          <p:cNvPr id="18437" name="Picture 5">
            <a:extLst>
              <a:ext uri="{FF2B5EF4-FFF2-40B4-BE49-F238E27FC236}">
                <a16:creationId xmlns:a16="http://schemas.microsoft.com/office/drawing/2014/main" id="{7D5490DC-2B45-FDCC-4AC0-68E3CC2BB6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338" y="2841625"/>
            <a:ext cx="10507663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A775FA40-4C53-11C3-64F2-5FF095E0AA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" y="80963"/>
            <a:ext cx="1181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 dirty="0">
                <a:latin typeface="Arial" panose="020B0604020202020204" pitchFamily="34" charset="0"/>
              </a:rPr>
              <a:t>Сумматор двух </a:t>
            </a:r>
            <a:r>
              <a:rPr lang="ru-RU" altLang="ru-RU" sz="2400" b="1" dirty="0" err="1">
                <a:latin typeface="Arial" panose="020B0604020202020204" pitchFamily="34" charset="0"/>
              </a:rPr>
              <a:t>трехбитных</a:t>
            </a:r>
            <a:r>
              <a:rPr lang="ru-RU" altLang="ru-RU" sz="2400" b="1" dirty="0">
                <a:latin typeface="Arial" panose="020B0604020202020204" pitchFamily="34" charset="0"/>
              </a:rPr>
              <a:t> числа: А (а0, а1, а2) и В (</a:t>
            </a:r>
            <a:r>
              <a:rPr lang="en-US" altLang="ru-RU" sz="2400" b="1" dirty="0">
                <a:latin typeface="Arial" panose="020B0604020202020204" pitchFamily="34" charset="0"/>
              </a:rPr>
              <a:t>b</a:t>
            </a:r>
            <a:r>
              <a:rPr lang="ru-RU" altLang="ru-RU" sz="2400" b="1" dirty="0">
                <a:latin typeface="Arial" panose="020B0604020202020204" pitchFamily="34" charset="0"/>
              </a:rPr>
              <a:t>0, </a:t>
            </a:r>
            <a:r>
              <a:rPr lang="en-US" altLang="ru-RU" sz="2400" b="1" dirty="0">
                <a:latin typeface="Arial" panose="020B0604020202020204" pitchFamily="34" charset="0"/>
              </a:rPr>
              <a:t>b</a:t>
            </a:r>
            <a:r>
              <a:rPr lang="ru-RU" altLang="ru-RU" sz="2400" b="1" dirty="0">
                <a:latin typeface="Arial" panose="020B0604020202020204" pitchFamily="34" charset="0"/>
              </a:rPr>
              <a:t>1, </a:t>
            </a:r>
            <a:r>
              <a:rPr lang="en-US" altLang="ru-RU" sz="2400" b="1" dirty="0">
                <a:latin typeface="Arial" panose="020B0604020202020204" pitchFamily="34" charset="0"/>
              </a:rPr>
              <a:t>b</a:t>
            </a:r>
            <a:r>
              <a:rPr lang="ru-RU" altLang="ru-RU" sz="2400" b="1" dirty="0">
                <a:latin typeface="Arial" panose="020B0604020202020204" pitchFamily="34" charset="0"/>
              </a:rPr>
              <a:t>2): первым идет сумматор на 2 входа, все остальные - на 3 входа:</a:t>
            </a:r>
            <a:endParaRPr lang="en-US" altLang="ru-RU" sz="2400" b="1" dirty="0">
              <a:latin typeface="Arial" panose="020B0604020202020204" pitchFamily="34" charset="0"/>
            </a:endParaRPr>
          </a:p>
        </p:txBody>
      </p:sp>
      <p:grpSp>
        <p:nvGrpSpPr>
          <p:cNvPr id="19459" name="Group 3">
            <a:extLst>
              <a:ext uri="{FF2B5EF4-FFF2-40B4-BE49-F238E27FC236}">
                <a16:creationId xmlns:a16="http://schemas.microsoft.com/office/drawing/2014/main" id="{2285795E-1D9B-1F0B-DEBA-31CB7390117A}"/>
              </a:ext>
            </a:extLst>
          </p:cNvPr>
          <p:cNvGrpSpPr>
            <a:grpSpLocks/>
          </p:cNvGrpSpPr>
          <p:nvPr/>
        </p:nvGrpSpPr>
        <p:grpSpPr bwMode="auto">
          <a:xfrm>
            <a:off x="623888" y="1160463"/>
            <a:ext cx="11136312" cy="2411412"/>
            <a:chOff x="875" y="11101"/>
            <a:chExt cx="7868" cy="2380"/>
          </a:xfrm>
        </p:grpSpPr>
        <p:sp>
          <p:nvSpPr>
            <p:cNvPr id="19460" name="Rectangle 4">
              <a:extLst>
                <a:ext uri="{FF2B5EF4-FFF2-40B4-BE49-F238E27FC236}">
                  <a16:creationId xmlns:a16="http://schemas.microsoft.com/office/drawing/2014/main" id="{7A1A628C-1EF0-6E44-1C58-A9CE508318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63" y="11339"/>
              <a:ext cx="1204" cy="151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1" name="Line 5">
              <a:extLst>
                <a:ext uri="{FF2B5EF4-FFF2-40B4-BE49-F238E27FC236}">
                  <a16:creationId xmlns:a16="http://schemas.microsoft.com/office/drawing/2014/main" id="{00010491-3F91-06D0-7D72-06F8BC264E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" y="11647"/>
              <a:ext cx="4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2" name="Line 6">
              <a:extLst>
                <a:ext uri="{FF2B5EF4-FFF2-40B4-BE49-F238E27FC236}">
                  <a16:creationId xmlns:a16="http://schemas.microsoft.com/office/drawing/2014/main" id="{FE6FA775-95F7-9C9A-A531-8551A3135E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15" y="12543"/>
              <a:ext cx="4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3" name="Text Box 7">
              <a:extLst>
                <a:ext uri="{FF2B5EF4-FFF2-40B4-BE49-F238E27FC236}">
                  <a16:creationId xmlns:a16="http://schemas.microsoft.com/office/drawing/2014/main" id="{38BACE5D-7479-00BD-851E-2AA2A744C9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5" y="11283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a</a:t>
              </a:r>
              <a:r>
                <a:rPr lang="ru-RU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9464" name="Text Box 8">
              <a:extLst>
                <a:ext uri="{FF2B5EF4-FFF2-40B4-BE49-F238E27FC236}">
                  <a16:creationId xmlns:a16="http://schemas.microsoft.com/office/drawing/2014/main" id="{854332E0-F539-FE0D-060C-BEC9435F0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5" y="12151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b</a:t>
              </a:r>
              <a:r>
                <a:rPr lang="ru-RU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9465" name="Line 9">
              <a:extLst>
                <a:ext uri="{FF2B5EF4-FFF2-40B4-BE49-F238E27FC236}">
                  <a16:creationId xmlns:a16="http://schemas.microsoft.com/office/drawing/2014/main" id="{E193AAFB-8F2A-7497-EAEF-2E6EBD009CC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667" y="11563"/>
              <a:ext cx="1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66" name="Text Box 10">
              <a:extLst>
                <a:ext uri="{FF2B5EF4-FFF2-40B4-BE49-F238E27FC236}">
                  <a16:creationId xmlns:a16="http://schemas.microsoft.com/office/drawing/2014/main" id="{263BEA1E-279D-7AA9-B47B-AF509B0F43D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95" y="12291"/>
              <a:ext cx="47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s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67" name="Text Box 11">
              <a:extLst>
                <a:ext uri="{FF2B5EF4-FFF2-40B4-BE49-F238E27FC236}">
                  <a16:creationId xmlns:a16="http://schemas.microsoft.com/office/drawing/2014/main" id="{66318924-61B0-BCD5-98C2-EFFC1B9817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7" y="11143"/>
              <a:ext cx="47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68" name="Rectangle 12">
              <a:extLst>
                <a:ext uri="{FF2B5EF4-FFF2-40B4-BE49-F238E27FC236}">
                  <a16:creationId xmlns:a16="http://schemas.microsoft.com/office/drawing/2014/main" id="{C1E1CA1B-D1A1-33C9-189E-1E561B56CD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1" y="11367"/>
              <a:ext cx="1204" cy="151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69" name="Line 13">
              <a:extLst>
                <a:ext uri="{FF2B5EF4-FFF2-40B4-BE49-F238E27FC236}">
                  <a16:creationId xmlns:a16="http://schemas.microsoft.com/office/drawing/2014/main" id="{13EDF747-076A-E52C-17E7-E84DE456596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" y="12095"/>
              <a:ext cx="4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0" name="Line 14">
              <a:extLst>
                <a:ext uri="{FF2B5EF4-FFF2-40B4-BE49-F238E27FC236}">
                  <a16:creationId xmlns:a16="http://schemas.microsoft.com/office/drawing/2014/main" id="{02C87804-BCE2-134E-83F5-9C30D18B8AD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23" y="12599"/>
              <a:ext cx="4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1" name="Text Box 15">
              <a:extLst>
                <a:ext uri="{FF2B5EF4-FFF2-40B4-BE49-F238E27FC236}">
                  <a16:creationId xmlns:a16="http://schemas.microsoft.com/office/drawing/2014/main" id="{B4790FCD-6AAB-4235-56FB-1564856599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11731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a1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72" name="Text Box 16">
              <a:extLst>
                <a:ext uri="{FF2B5EF4-FFF2-40B4-BE49-F238E27FC236}">
                  <a16:creationId xmlns:a16="http://schemas.microsoft.com/office/drawing/2014/main" id="{F9581D04-CCE7-5456-D1B9-E185AF65A3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3" y="12207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b1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73" name="Text Box 17">
              <a:extLst>
                <a:ext uri="{FF2B5EF4-FFF2-40B4-BE49-F238E27FC236}">
                  <a16:creationId xmlns:a16="http://schemas.microsoft.com/office/drawing/2014/main" id="{6E0D2EFE-3D20-D291-8032-751D277249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5" y="12305"/>
              <a:ext cx="47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s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74" name="Text Box 18">
              <a:extLst>
                <a:ext uri="{FF2B5EF4-FFF2-40B4-BE49-F238E27FC236}">
                  <a16:creationId xmlns:a16="http://schemas.microsoft.com/office/drawing/2014/main" id="{1AB22C7D-137B-367E-F152-D8594E241E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75" y="11129"/>
              <a:ext cx="47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75" name="Freeform 19">
              <a:extLst>
                <a:ext uri="{FF2B5EF4-FFF2-40B4-BE49-F238E27FC236}">
                  <a16:creationId xmlns:a16="http://schemas.microsoft.com/office/drawing/2014/main" id="{2C79473B-B673-A8CF-A2C5-AA8FAD8C18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7" y="12655"/>
              <a:ext cx="448" cy="392"/>
            </a:xfrm>
            <a:custGeom>
              <a:avLst/>
              <a:gdLst>
                <a:gd name="T0" fmla="*/ 0 w 476"/>
                <a:gd name="T1" fmla="*/ 0 h 1680"/>
                <a:gd name="T2" fmla="*/ 476 w 476"/>
                <a:gd name="T3" fmla="*/ 0 h 1680"/>
                <a:gd name="T4" fmla="*/ 476 w 476"/>
                <a:gd name="T5" fmla="*/ 168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6" h="1680">
                  <a:moveTo>
                    <a:pt x="0" y="0"/>
                  </a:moveTo>
                  <a:lnTo>
                    <a:pt x="476" y="0"/>
                  </a:lnTo>
                  <a:lnTo>
                    <a:pt x="476" y="16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6" name="Rectangle 20">
              <a:extLst>
                <a:ext uri="{FF2B5EF4-FFF2-40B4-BE49-F238E27FC236}">
                  <a16:creationId xmlns:a16="http://schemas.microsoft.com/office/drawing/2014/main" id="{0B90B071-111E-2554-F54B-945EBBD5CA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51" y="11381"/>
              <a:ext cx="1204" cy="1512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9477" name="Line 21">
              <a:extLst>
                <a:ext uri="{FF2B5EF4-FFF2-40B4-BE49-F238E27FC236}">
                  <a16:creationId xmlns:a16="http://schemas.microsoft.com/office/drawing/2014/main" id="{6F3CB583-2AB3-122D-2957-116E4B1286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3" y="12109"/>
              <a:ext cx="4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8" name="Line 22">
              <a:extLst>
                <a:ext uri="{FF2B5EF4-FFF2-40B4-BE49-F238E27FC236}">
                  <a16:creationId xmlns:a16="http://schemas.microsoft.com/office/drawing/2014/main" id="{FD2B4D60-C2FC-1DF0-E1BA-8771A1438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03" y="12613"/>
              <a:ext cx="448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79" name="Text Box 23">
              <a:extLst>
                <a:ext uri="{FF2B5EF4-FFF2-40B4-BE49-F238E27FC236}">
                  <a16:creationId xmlns:a16="http://schemas.microsoft.com/office/drawing/2014/main" id="{1DA10C0E-78C2-73BB-0467-098097EBCD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3" y="11745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a2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80" name="Text Box 24">
              <a:extLst>
                <a:ext uri="{FF2B5EF4-FFF2-40B4-BE49-F238E27FC236}">
                  <a16:creationId xmlns:a16="http://schemas.microsoft.com/office/drawing/2014/main" id="{4DFB6327-FD03-264C-A1AA-A7B69EECD4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63" y="12221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b2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81" name="Text Box 25">
              <a:extLst>
                <a:ext uri="{FF2B5EF4-FFF2-40B4-BE49-F238E27FC236}">
                  <a16:creationId xmlns:a16="http://schemas.microsoft.com/office/drawing/2014/main" id="{335714A1-8A60-F82F-DC5C-FA9D1C0F6F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5" y="12221"/>
              <a:ext cx="47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s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82" name="Text Box 26">
              <a:extLst>
                <a:ext uri="{FF2B5EF4-FFF2-40B4-BE49-F238E27FC236}">
                  <a16:creationId xmlns:a16="http://schemas.microsoft.com/office/drawing/2014/main" id="{295D2C30-B262-6374-1433-8B6E2448C4E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7" y="11101"/>
              <a:ext cx="476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p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83" name="Freeform 27">
              <a:extLst>
                <a:ext uri="{FF2B5EF4-FFF2-40B4-BE49-F238E27FC236}">
                  <a16:creationId xmlns:a16="http://schemas.microsoft.com/office/drawing/2014/main" id="{89FA10D1-1629-B167-6776-E2E18CDE3580}"/>
                </a:ext>
              </a:extLst>
            </p:cNvPr>
            <p:cNvSpPr>
              <a:spLocks/>
            </p:cNvSpPr>
            <p:nvPr/>
          </p:nvSpPr>
          <p:spPr bwMode="auto">
            <a:xfrm>
              <a:off x="5075" y="12669"/>
              <a:ext cx="448" cy="392"/>
            </a:xfrm>
            <a:custGeom>
              <a:avLst/>
              <a:gdLst>
                <a:gd name="T0" fmla="*/ 0 w 476"/>
                <a:gd name="T1" fmla="*/ 0 h 1680"/>
                <a:gd name="T2" fmla="*/ 476 w 476"/>
                <a:gd name="T3" fmla="*/ 0 h 1680"/>
                <a:gd name="T4" fmla="*/ 476 w 476"/>
                <a:gd name="T5" fmla="*/ 168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6" h="1680">
                  <a:moveTo>
                    <a:pt x="0" y="0"/>
                  </a:moveTo>
                  <a:lnTo>
                    <a:pt x="476" y="0"/>
                  </a:lnTo>
                  <a:lnTo>
                    <a:pt x="476" y="16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4" name="Line 28">
              <a:extLst>
                <a:ext uri="{FF2B5EF4-FFF2-40B4-BE49-F238E27FC236}">
                  <a16:creationId xmlns:a16="http://schemas.microsoft.com/office/drawing/2014/main" id="{46E348BF-25A2-CE38-67A8-02762DC605E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75" y="11549"/>
              <a:ext cx="1176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5" name="Freeform 29">
              <a:extLst>
                <a:ext uri="{FF2B5EF4-FFF2-40B4-BE49-F238E27FC236}">
                  <a16:creationId xmlns:a16="http://schemas.microsoft.com/office/drawing/2014/main" id="{BFBAE8AC-FBDD-D72F-DD5D-329E93D79A43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5" y="12641"/>
              <a:ext cx="448" cy="392"/>
            </a:xfrm>
            <a:custGeom>
              <a:avLst/>
              <a:gdLst>
                <a:gd name="T0" fmla="*/ 0 w 476"/>
                <a:gd name="T1" fmla="*/ 0 h 1680"/>
                <a:gd name="T2" fmla="*/ 476 w 476"/>
                <a:gd name="T3" fmla="*/ 0 h 1680"/>
                <a:gd name="T4" fmla="*/ 476 w 476"/>
                <a:gd name="T5" fmla="*/ 168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6" h="1680">
                  <a:moveTo>
                    <a:pt x="0" y="0"/>
                  </a:moveTo>
                  <a:lnTo>
                    <a:pt x="476" y="0"/>
                  </a:lnTo>
                  <a:lnTo>
                    <a:pt x="476" y="16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6" name="Freeform 30">
              <a:extLst>
                <a:ext uri="{FF2B5EF4-FFF2-40B4-BE49-F238E27FC236}">
                  <a16:creationId xmlns:a16="http://schemas.microsoft.com/office/drawing/2014/main" id="{8347841E-D9F3-D274-1A8E-043D6FAA3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5" y="11521"/>
              <a:ext cx="812" cy="1512"/>
            </a:xfrm>
            <a:custGeom>
              <a:avLst/>
              <a:gdLst>
                <a:gd name="T0" fmla="*/ 0 w 476"/>
                <a:gd name="T1" fmla="*/ 0 h 1680"/>
                <a:gd name="T2" fmla="*/ 476 w 476"/>
                <a:gd name="T3" fmla="*/ 0 h 1680"/>
                <a:gd name="T4" fmla="*/ 476 w 476"/>
                <a:gd name="T5" fmla="*/ 1680 h 1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76" h="1680">
                  <a:moveTo>
                    <a:pt x="0" y="0"/>
                  </a:moveTo>
                  <a:lnTo>
                    <a:pt x="476" y="0"/>
                  </a:lnTo>
                  <a:lnTo>
                    <a:pt x="476" y="1680"/>
                  </a:ln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 type="non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9487" name="Text Box 31">
              <a:extLst>
                <a:ext uri="{FF2B5EF4-FFF2-40B4-BE49-F238E27FC236}">
                  <a16:creationId xmlns:a16="http://schemas.microsoft.com/office/drawing/2014/main" id="{3728E8EB-DFB5-B478-B1B9-B1DA56B602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79" y="13033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c</a:t>
              </a:r>
              <a:r>
                <a:rPr lang="ru-RU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0</a:t>
              </a:r>
            </a:p>
          </p:txBody>
        </p:sp>
        <p:sp>
          <p:nvSpPr>
            <p:cNvPr id="19488" name="Text Box 32">
              <a:extLst>
                <a:ext uri="{FF2B5EF4-FFF2-40B4-BE49-F238E27FC236}">
                  <a16:creationId xmlns:a16="http://schemas.microsoft.com/office/drawing/2014/main" id="{23C0EA99-6C32-9483-8CF6-DAA687F347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15" y="13005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c1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89" name="Text Box 33">
              <a:extLst>
                <a:ext uri="{FF2B5EF4-FFF2-40B4-BE49-F238E27FC236}">
                  <a16:creationId xmlns:a16="http://schemas.microsoft.com/office/drawing/2014/main" id="{0ED06E0E-CD38-AA2B-789F-FCC4B7508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27" y="12977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c2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  <p:sp>
          <p:nvSpPr>
            <p:cNvPr id="19490" name="Text Box 34">
              <a:extLst>
                <a:ext uri="{FF2B5EF4-FFF2-40B4-BE49-F238E27FC236}">
                  <a16:creationId xmlns:a16="http://schemas.microsoft.com/office/drawing/2014/main" id="{C1F57497-2017-9FD2-68B9-867FC436DE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9" y="12977"/>
              <a:ext cx="644" cy="4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r>
                <a:rPr lang="en-US" altLang="ru-RU" sz="2000" b="1">
                  <a:effectLst>
                    <a:outerShdw blurRad="38100" dist="38100" dir="2700000" algn="tl">
                      <a:srgbClr val="C0C0C0"/>
                    </a:outerShdw>
                  </a:effectLst>
                  <a:latin typeface="Arial" panose="020B0604020202020204" pitchFamily="34" charset="0"/>
                </a:rPr>
                <a:t>c3</a:t>
              </a:r>
              <a:endPara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endParaRPr>
            </a:p>
          </p:txBody>
        </p:sp>
      </p:grpSp>
      <p:graphicFrame>
        <p:nvGraphicFramePr>
          <p:cNvPr id="19572" name="Group 116">
            <a:extLst>
              <a:ext uri="{FF2B5EF4-FFF2-40B4-BE49-F238E27FC236}">
                <a16:creationId xmlns:a16="http://schemas.microsoft.com/office/drawing/2014/main" id="{C319BFB1-3AA9-7141-F319-3DE5BFD49EC3}"/>
              </a:ext>
            </a:extLst>
          </p:cNvPr>
          <p:cNvGraphicFramePr>
            <a:graphicFrameLocks noGrp="1"/>
          </p:cNvGraphicFramePr>
          <p:nvPr/>
        </p:nvGraphicFramePr>
        <p:xfrm>
          <a:off x="4078288" y="3536950"/>
          <a:ext cx="7845425" cy="2194560"/>
        </p:xfrm>
        <a:graphic>
          <a:graphicData uri="http://schemas.openxmlformats.org/drawingml/2006/table">
            <a:tbl>
              <a:tblPr/>
              <a:tblGrid>
                <a:gridCol w="782637">
                  <a:extLst>
                    <a:ext uri="{9D8B030D-6E8A-4147-A177-3AD203B41FA5}">
                      <a16:colId xmlns:a16="http://schemas.microsoft.com/office/drawing/2014/main" val="4212594666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54170185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1979747467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1251702434"/>
                    </a:ext>
                  </a:extLst>
                </a:gridCol>
                <a:gridCol w="782637">
                  <a:extLst>
                    <a:ext uri="{9D8B030D-6E8A-4147-A177-3AD203B41FA5}">
                      <a16:colId xmlns:a16="http://schemas.microsoft.com/office/drawing/2014/main" val="225276981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688973450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810085212"/>
                    </a:ext>
                  </a:extLst>
                </a:gridCol>
                <a:gridCol w="785813">
                  <a:extLst>
                    <a:ext uri="{9D8B030D-6E8A-4147-A177-3AD203B41FA5}">
                      <a16:colId xmlns:a16="http://schemas.microsoft.com/office/drawing/2014/main" val="2177816715"/>
                    </a:ext>
                  </a:extLst>
                </a:gridCol>
                <a:gridCol w="785812">
                  <a:extLst>
                    <a:ext uri="{9D8B030D-6E8A-4147-A177-3AD203B41FA5}">
                      <a16:colId xmlns:a16="http://schemas.microsoft.com/office/drawing/2014/main" val="3823872559"/>
                    </a:ext>
                  </a:extLst>
                </a:gridCol>
                <a:gridCol w="782638">
                  <a:extLst>
                    <a:ext uri="{9D8B030D-6E8A-4147-A177-3AD203B41FA5}">
                      <a16:colId xmlns:a16="http://schemas.microsoft.com/office/drawing/2014/main" val="2376040022"/>
                    </a:ext>
                  </a:extLst>
                </a:gridCol>
              </a:tblGrid>
              <a:tr h="3048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b2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c3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879262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2398368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854673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0920997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338494"/>
                  </a:ext>
                </a:extLst>
              </a:tr>
              <a:tr h="304800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eaLnBrk="0" fontAlgn="base" hangingPunct="0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0" lang="en-US" altLang="ru-R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2199265"/>
                  </a:ext>
                </a:extLst>
              </a:tr>
            </a:tbl>
          </a:graphicData>
        </a:graphic>
      </p:graphicFrame>
      <p:sp>
        <p:nvSpPr>
          <p:cNvPr id="19570" name="Text Box 114">
            <a:extLst>
              <a:ext uri="{FF2B5EF4-FFF2-40B4-BE49-F238E27FC236}">
                <a16:creationId xmlns:a16="http://schemas.microsoft.com/office/drawing/2014/main" id="{D8780CFB-BBF4-D570-DA20-779A3EC26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588" y="3968750"/>
            <a:ext cx="3600450" cy="1754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32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Таблица истинности: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(Рассмотрены не все варианты)</a:t>
            </a:r>
            <a:endParaRPr lang="en-US" altLang="ru-RU" sz="3200" b="1"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9571" name="Text Box 115">
            <a:extLst>
              <a:ext uri="{FF2B5EF4-FFF2-40B4-BE49-F238E27FC236}">
                <a16:creationId xmlns:a16="http://schemas.microsoft.com/office/drawing/2014/main" id="{0FAD9BB9-5C9D-D45E-D047-DE44892B20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513" y="5786438"/>
            <a:ext cx="8834437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Данную схему реализовать в программе </a:t>
            </a:r>
            <a:r>
              <a:rPr lang="en-US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r>
              <a: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самостоятельно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Блок ввода/вывода сделать как в задании №7 только на три бита</a:t>
            </a:r>
          </a:p>
        </p:txBody>
      </p:sp>
      <p:sp>
        <p:nvSpPr>
          <p:cNvPr id="19573" name="Text Box 117">
            <a:extLst>
              <a:ext uri="{FF2B5EF4-FFF2-40B4-BE49-F238E27FC236}">
                <a16:creationId xmlns:a16="http://schemas.microsoft.com/office/drawing/2014/main" id="{8EBF9B60-1A99-B013-2C85-28A5377C8A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8000" y="62357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9" name="Picture 9">
            <a:extLst>
              <a:ext uri="{FF2B5EF4-FFF2-40B4-BE49-F238E27FC236}">
                <a16:creationId xmlns:a16="http://schemas.microsoft.com/office/drawing/2014/main" id="{A1C2DA20-B808-9F9D-0041-9572FD1622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3888"/>
            <a:ext cx="9577388" cy="598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>
            <a:extLst>
              <a:ext uri="{FF2B5EF4-FFF2-40B4-BE49-F238E27FC236}">
                <a16:creationId xmlns:a16="http://schemas.microsoft.com/office/drawing/2014/main" id="{FFC1244E-617B-97F4-40AD-01A1A4449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28913" y="0"/>
            <a:ext cx="450056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altLang="ru-RU" sz="3600" b="1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Black" panose="020B0A04020102020204" pitchFamily="34" charset="0"/>
              </a:rPr>
              <a:t>АЛУ в действии</a:t>
            </a:r>
          </a:p>
        </p:txBody>
      </p:sp>
      <p:sp>
        <p:nvSpPr>
          <p:cNvPr id="25606" name="Rectangle 6">
            <a:extLst>
              <a:ext uri="{FF2B5EF4-FFF2-40B4-BE49-F238E27FC236}">
                <a16:creationId xmlns:a16="http://schemas.microsoft.com/office/drawing/2014/main" id="{9941E439-1EA5-180A-47BB-1994E96F88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3363" y="1316038"/>
            <a:ext cx="287337" cy="288925"/>
          </a:xfrm>
          <a:prstGeom prst="rect">
            <a:avLst/>
          </a:prstGeom>
          <a:noFill/>
          <a:ln w="38100">
            <a:solidFill>
              <a:srgbClr val="CC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7" name="Rectangle 7">
            <a:extLst>
              <a:ext uri="{FF2B5EF4-FFF2-40B4-BE49-F238E27FC236}">
                <a16:creationId xmlns:a16="http://schemas.microsoft.com/office/drawing/2014/main" id="{5477BC77-0817-D6E5-20C0-45DA413D5F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0663" y="3005138"/>
            <a:ext cx="287337" cy="288925"/>
          </a:xfrm>
          <a:prstGeom prst="rect">
            <a:avLst/>
          </a:prstGeom>
          <a:noFill/>
          <a:ln w="38100">
            <a:solidFill>
              <a:srgbClr val="CC0066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5608" name="Text Box 8">
            <a:extLst>
              <a:ext uri="{FF2B5EF4-FFF2-40B4-BE49-F238E27FC236}">
                <a16:creationId xmlns:a16="http://schemas.microsoft.com/office/drawing/2014/main" id="{1EDCDEB1-5F03-41D6-0F06-F8CCAE600D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5851525"/>
            <a:ext cx="2808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Данную схему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5610" name="Text Box 10">
            <a:extLst>
              <a:ext uri="{FF2B5EF4-FFF2-40B4-BE49-F238E27FC236}">
                <a16:creationId xmlns:a16="http://schemas.microsoft.com/office/drawing/2014/main" id="{B62EF80D-AE30-E532-51D8-214561CA6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2070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№9</a:t>
            </a:r>
          </a:p>
        </p:txBody>
      </p:sp>
      <p:sp>
        <p:nvSpPr>
          <p:cNvPr id="25611" name="Text Box 11">
            <a:extLst>
              <a:ext uri="{FF2B5EF4-FFF2-40B4-BE49-F238E27FC236}">
                <a16:creationId xmlns:a16="http://schemas.microsoft.com/office/drawing/2014/main" id="{E48C63F4-1DD6-17F6-CE05-D5BAF070E7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3713" y="5851525"/>
            <a:ext cx="2808287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Данную схему реализовать в программе </a:t>
            </a:r>
            <a:r>
              <a:rPr lang="en-US" altLang="ru-RU" sz="20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MMLogic</a:t>
            </a:r>
            <a:endParaRPr lang="ru-RU" altLang="ru-RU" sz="2000" b="1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5612" name="Text Box 12">
            <a:extLst>
              <a:ext uri="{FF2B5EF4-FFF2-40B4-BE49-F238E27FC236}">
                <a16:creationId xmlns:a16="http://schemas.microsoft.com/office/drawing/2014/main" id="{05FE5D6C-0114-AB2A-23AA-1242AF320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48800" y="5207000"/>
            <a:ext cx="209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400" b="1">
                <a:solidFill>
                  <a:srgbClr val="000099"/>
                </a:solidFill>
                <a:latin typeface="Arial" panose="020B0604020202020204" pitchFamily="34" charset="0"/>
              </a:rPr>
              <a:t>Задание №9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1176</Words>
  <Application>Microsoft Office PowerPoint</Application>
  <PresentationFormat>Широкоэкранный</PresentationFormat>
  <Paragraphs>763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SmartTouch</dc:creator>
  <cp:lastModifiedBy>Глезденев Виктор</cp:lastModifiedBy>
  <cp:revision>52</cp:revision>
  <dcterms:created xsi:type="dcterms:W3CDTF">2018-03-06T10:05:58Z</dcterms:created>
  <dcterms:modified xsi:type="dcterms:W3CDTF">2024-02-03T19:33:14Z</dcterms:modified>
</cp:coreProperties>
</file>